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86" r:id="rId2"/>
    <p:sldId id="335" r:id="rId3"/>
    <p:sldId id="38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74" r:id="rId27"/>
    <p:sldId id="375" r:id="rId28"/>
    <p:sldId id="376" r:id="rId29"/>
    <p:sldId id="377" r:id="rId30"/>
    <p:sldId id="378" r:id="rId31"/>
    <p:sldId id="379" r:id="rId32"/>
    <p:sldId id="380" r:id="rId33"/>
    <p:sldId id="381" r:id="rId34"/>
    <p:sldId id="382" r:id="rId35"/>
    <p:sldId id="383" r:id="rId36"/>
    <p:sldId id="384" r:id="rId37"/>
    <p:sldId id="385" r:id="rId38"/>
    <p:sldId id="34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C762F-2875-43AB-B48E-0C609723A22E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9D43E-98A8-4C20-98E9-A12EE690F9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1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43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522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F77C4B-0C0B-4B44-8330-658992C29F6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F77C4B-0C0B-4B44-8330-658992C29F6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509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F77C4B-0C0B-4B44-8330-658992C29F6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450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F77C4B-0C0B-4B44-8330-658992C29F6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69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F77C4B-0C0B-4B44-8330-658992C29F6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00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F77C4B-0C0B-4B44-8330-658992C29F6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82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78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5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66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360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92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244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325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12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E3E6E-DDE2-4CB2-BC95-42E076F09D8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1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385" y="1483720"/>
            <a:ext cx="8361229" cy="1734495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0162" y="3786745"/>
            <a:ext cx="6831673" cy="474143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7B760-DB2B-4E46-800E-53CDB296A749}"/>
              </a:ext>
            </a:extLst>
          </p:cNvPr>
          <p:cNvSpPr/>
          <p:nvPr userDrawn="1"/>
        </p:nvSpPr>
        <p:spPr>
          <a:xfrm>
            <a:off x="0" y="6238938"/>
            <a:ext cx="12192000" cy="619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901A072-5F0B-6C44-9E64-DADA18D5CB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95" y="5024135"/>
            <a:ext cx="4390811" cy="9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0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py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731" y="1122682"/>
            <a:ext cx="3639319" cy="1734495"/>
          </a:xfrm>
        </p:spPr>
        <p:txBody>
          <a:bodyPr anchor="b">
            <a:noAutofit/>
          </a:bodyPr>
          <a:lstStyle>
            <a:lvl1pPr algn="l">
              <a:defRPr sz="40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32" y="3292759"/>
            <a:ext cx="4203924" cy="1510469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body copy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7B760-DB2B-4E46-800E-53CDB296A749}"/>
              </a:ext>
            </a:extLst>
          </p:cNvPr>
          <p:cNvSpPr/>
          <p:nvPr userDrawn="1"/>
        </p:nvSpPr>
        <p:spPr>
          <a:xfrm>
            <a:off x="5391807" y="0"/>
            <a:ext cx="680019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D4370F-BF89-AC44-82EE-528B53088C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01078" y="1122682"/>
            <a:ext cx="5581650" cy="4740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6E7D45-9058-5542-993D-C015DFAC61E8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FEB73B5-02A8-564D-A6E3-64E7A00332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4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5731" y="1942489"/>
            <a:ext cx="3639319" cy="1734495"/>
          </a:xfrm>
        </p:spPr>
        <p:txBody>
          <a:bodyPr anchor="t" anchorCtr="0">
            <a:noAutofit/>
          </a:bodyPr>
          <a:lstStyle>
            <a:lvl1pPr algn="l">
              <a:defRPr sz="40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7B760-DB2B-4E46-800E-53CDB296A749}"/>
              </a:ext>
            </a:extLst>
          </p:cNvPr>
          <p:cNvSpPr/>
          <p:nvPr userDrawn="1"/>
        </p:nvSpPr>
        <p:spPr>
          <a:xfrm>
            <a:off x="4950373" y="0"/>
            <a:ext cx="72416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D4370F-BF89-AC44-82EE-528B53088C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49159" y="1122682"/>
            <a:ext cx="5833569" cy="4740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6E7D45-9058-5542-993D-C015DFAC61E8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884BEBB-6B13-4942-8DE1-CE42838A7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166" y="685800"/>
            <a:ext cx="9601200" cy="100636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166" y="1943701"/>
            <a:ext cx="9601200" cy="31268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48228C-1EEE-0A45-B5A3-A291531D190E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7FD8114-AF1B-184D-9994-BDAA78EBD1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8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166" y="685801"/>
            <a:ext cx="10331668" cy="848710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0164" y="3216163"/>
            <a:ext cx="2385849" cy="2427889"/>
          </a:xfrm>
        </p:spPr>
        <p:txBody>
          <a:bodyPr/>
          <a:lstStyle>
            <a:lvl1pPr marL="0" indent="0" algn="ctr">
              <a:buFontTx/>
              <a:buNone/>
              <a:defRPr sz="1400" b="0" i="0">
                <a:latin typeface="Raleway" panose="020B0503030101060003" pitchFamily="34" charset="77"/>
              </a:defRPr>
            </a:lvl1pPr>
            <a:lvl2pPr marL="530352" indent="0" algn="ctr">
              <a:buFontTx/>
              <a:buNone/>
              <a:defRPr sz="1600" b="0" i="1">
                <a:latin typeface="Raleway" panose="020B0503030101060003" pitchFamily="34" charset="77"/>
              </a:defRPr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48228C-1EEE-0A45-B5A3-A291531D190E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8687D5-4D27-3945-8716-D51AA4D6CAEC}"/>
              </a:ext>
            </a:extLst>
          </p:cNvPr>
          <p:cNvSpPr/>
          <p:nvPr userDrawn="1"/>
        </p:nvSpPr>
        <p:spPr>
          <a:xfrm>
            <a:off x="930165" y="1693986"/>
            <a:ext cx="2385849" cy="46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487D6C-F009-D744-A600-04950D79988D}"/>
              </a:ext>
            </a:extLst>
          </p:cNvPr>
          <p:cNvSpPr/>
          <p:nvPr userDrawn="1"/>
        </p:nvSpPr>
        <p:spPr>
          <a:xfrm>
            <a:off x="3578772" y="1693986"/>
            <a:ext cx="2385849" cy="46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A800F-057A-4D4A-B0D0-1EDFCE3D8F4E}"/>
              </a:ext>
            </a:extLst>
          </p:cNvPr>
          <p:cNvSpPr/>
          <p:nvPr userDrawn="1"/>
        </p:nvSpPr>
        <p:spPr>
          <a:xfrm>
            <a:off x="6227379" y="1693986"/>
            <a:ext cx="2385849" cy="46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DB14BC-1C7D-7B4A-8BC5-6187BC9318FF}"/>
              </a:ext>
            </a:extLst>
          </p:cNvPr>
          <p:cNvSpPr/>
          <p:nvPr userDrawn="1"/>
        </p:nvSpPr>
        <p:spPr>
          <a:xfrm>
            <a:off x="8875985" y="1693986"/>
            <a:ext cx="2385849" cy="46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976207-4B3C-7C4C-BBEC-981ADCA98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5189" y="1765002"/>
            <a:ext cx="1955800" cy="342299"/>
          </a:xfrm>
        </p:spPr>
        <p:txBody>
          <a:bodyPr/>
          <a:lstStyle>
            <a:lvl1pPr marL="0" indent="0" algn="ctr">
              <a:buFontTx/>
              <a:buNone/>
              <a:defRPr sz="18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E322B4-12E1-414F-8131-B131183FB4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306" y="1765002"/>
            <a:ext cx="1955800" cy="342299"/>
          </a:xfrm>
        </p:spPr>
        <p:txBody>
          <a:bodyPr/>
          <a:lstStyle>
            <a:lvl1pPr marL="0" indent="0" algn="ctr">
              <a:buFontTx/>
              <a:buNone/>
              <a:defRPr sz="18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9CA219D-AD56-D94D-BDE2-66FA39887F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1892" y="1765002"/>
            <a:ext cx="1955800" cy="342299"/>
          </a:xfrm>
        </p:spPr>
        <p:txBody>
          <a:bodyPr/>
          <a:lstStyle>
            <a:lvl1pPr marL="0" indent="0" algn="ctr">
              <a:buFontTx/>
              <a:buNone/>
              <a:defRPr sz="18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7E98D66-6550-784B-9FE9-F7612C28E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9988" y="1765002"/>
            <a:ext cx="1955800" cy="342299"/>
          </a:xfrm>
        </p:spPr>
        <p:txBody>
          <a:bodyPr/>
          <a:lstStyle>
            <a:lvl1pPr marL="0" indent="0" algn="ctr">
              <a:buFontTx/>
              <a:buNone/>
              <a:defRPr sz="18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AE707D7-CEFC-5E4F-B018-509108CB61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0164" y="2290521"/>
            <a:ext cx="2391105" cy="323807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16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 Head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44EE8AE-B97A-F44B-864F-0F7571DDAE5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578771" y="3216163"/>
            <a:ext cx="2385849" cy="2427889"/>
          </a:xfrm>
        </p:spPr>
        <p:txBody>
          <a:bodyPr/>
          <a:lstStyle>
            <a:lvl1pPr marL="0" indent="0" algn="ctr">
              <a:buFontTx/>
              <a:buNone/>
              <a:defRPr sz="1400" b="0" i="0">
                <a:latin typeface="Raleway" panose="020B0503030101060003" pitchFamily="34" charset="77"/>
              </a:defRPr>
            </a:lvl1pPr>
            <a:lvl2pPr marL="530352" indent="0" algn="ctr">
              <a:buFontTx/>
              <a:buNone/>
              <a:defRPr sz="1600" b="0" i="1">
                <a:latin typeface="Raleway" panose="020B0503030101060003" pitchFamily="34" charset="77"/>
              </a:defRPr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19B4D38-9270-7242-AFBC-4FCC9637B8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771" y="2290521"/>
            <a:ext cx="2391105" cy="323807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16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 Head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51889DA-48B6-194B-B524-9A6E510FBE7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27378" y="3216163"/>
            <a:ext cx="2385849" cy="2427889"/>
          </a:xfrm>
        </p:spPr>
        <p:txBody>
          <a:bodyPr/>
          <a:lstStyle>
            <a:lvl1pPr marL="0" indent="0" algn="ctr">
              <a:buFontTx/>
              <a:buNone/>
              <a:defRPr sz="1400" b="0" i="0">
                <a:latin typeface="Raleway" panose="020B0503030101060003" pitchFamily="34" charset="77"/>
              </a:defRPr>
            </a:lvl1pPr>
            <a:lvl2pPr marL="530352" indent="0" algn="ctr">
              <a:buFontTx/>
              <a:buNone/>
              <a:defRPr sz="1600" b="0" i="1">
                <a:latin typeface="Raleway" panose="020B0503030101060003" pitchFamily="34" charset="77"/>
              </a:defRPr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1C5370F-20DC-6843-B563-DA3DB54E4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27378" y="2290521"/>
            <a:ext cx="2391105" cy="323807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16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 Head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4998EF7-50DA-1C44-8013-7FBAEFAEE8D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886495" y="3216163"/>
            <a:ext cx="2385849" cy="2427889"/>
          </a:xfrm>
        </p:spPr>
        <p:txBody>
          <a:bodyPr/>
          <a:lstStyle>
            <a:lvl1pPr marL="0" indent="0" algn="ctr">
              <a:buFontTx/>
              <a:buNone/>
              <a:defRPr sz="1400" b="0" i="0">
                <a:latin typeface="Raleway" panose="020B0503030101060003" pitchFamily="34" charset="77"/>
              </a:defRPr>
            </a:lvl1pPr>
            <a:lvl2pPr marL="530352" indent="0" algn="ctr">
              <a:buFontTx/>
              <a:buNone/>
              <a:defRPr sz="1600" b="0" i="1">
                <a:latin typeface="Raleway" panose="020B0503030101060003" pitchFamily="34" charset="77"/>
              </a:defRPr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C630663-08E0-2541-B93B-41C567CE9C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6495" y="2290521"/>
            <a:ext cx="2391105" cy="323807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1600" b="1" i="0">
                <a:latin typeface="Raleway" panose="020B0503030101060003" pitchFamily="34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 Head</a:t>
            </a:r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E0D7D8-01D4-CC4E-9150-954EFA575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6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30166" y="2285999"/>
            <a:ext cx="4861034" cy="325295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5903" y="2270233"/>
            <a:ext cx="4447786" cy="32687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E4645F-4C9C-0F40-B89A-550F77ADA7B9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30792F-2F8C-5D45-8E26-2A24E2EB77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166" y="685800"/>
            <a:ext cx="10231820" cy="1485900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E4243A-DB6B-4647-B29E-B5A975D58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2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228" y="685800"/>
            <a:ext cx="997577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3228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3228" y="3305207"/>
            <a:ext cx="4443984" cy="225476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25476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CE0971-E2E2-7C4A-9090-27A560C4BE0D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9CEF80-64AB-8C41-99BB-5C7C799A5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77662"/>
            <a:ext cx="9601200" cy="14859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3FC1F6-3664-F642-870A-8779168FEBF5}"/>
              </a:ext>
            </a:extLst>
          </p:cNvPr>
          <p:cNvSpPr/>
          <p:nvPr userDrawn="1"/>
        </p:nvSpPr>
        <p:spPr>
          <a:xfrm>
            <a:off x="0" y="6390290"/>
            <a:ext cx="12192000" cy="467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1BB7A93-562D-444A-8DFB-8828FA0DAE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8" y="5791474"/>
            <a:ext cx="2237974" cy="4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77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08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74" r:id="rId5"/>
    <p:sldLayoutId id="2147483664" r:id="rId6"/>
    <p:sldLayoutId id="2147483665" r:id="rId7"/>
    <p:sldLayoutId id="2147483666" r:id="rId8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b="1" i="0" kern="1200" baseline="0">
          <a:solidFill>
            <a:schemeClr val="tx2"/>
          </a:solidFill>
          <a:latin typeface="Raleway ExtraBold" panose="020B0503030101060003" pitchFamily="34" charset="77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Wingdings" pitchFamily="2" charset="2"/>
        <a:buChar char="§"/>
        <a:defRPr sz="2000" b="1" i="0" kern="1200" baseline="0">
          <a:solidFill>
            <a:schemeClr val="tx2"/>
          </a:solidFill>
          <a:latin typeface="Raleway SemiBold" panose="020B0503030101060003" pitchFamily="34" charset="77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b="1" i="1" kern="1200" baseline="0">
          <a:solidFill>
            <a:schemeClr val="tx2"/>
          </a:solidFill>
          <a:latin typeface="Raleway SemiBold" panose="020B0503030101060003" pitchFamily="34" charset="77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Wingdings" pitchFamily="2" charset="2"/>
        <a:buChar char="§"/>
        <a:defRPr sz="1800" b="0" i="0" kern="1200" baseline="0">
          <a:solidFill>
            <a:schemeClr val="tx2"/>
          </a:solidFill>
          <a:latin typeface="Raleway" panose="020B0503030101060003" pitchFamily="34" charset="77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b="0" i="1" kern="1200" baseline="0">
          <a:solidFill>
            <a:schemeClr val="tx2"/>
          </a:solidFill>
          <a:latin typeface="Raleway" panose="020B0503030101060003" pitchFamily="34" charset="77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Wingdings" pitchFamily="2" charset="2"/>
        <a:buChar char="§"/>
        <a:defRPr sz="1600" b="0" i="0" kern="1200" baseline="0">
          <a:solidFill>
            <a:schemeClr val="tx2"/>
          </a:solidFill>
          <a:latin typeface="Raleway Light" panose="020B0403030101060003" pitchFamily="34" charset="77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63190" y="1704105"/>
            <a:ext cx="8229599" cy="134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General Capabilities</a:t>
            </a:r>
            <a:endParaRPr lang="en-US" sz="5400" dirty="0"/>
          </a:p>
          <a:p>
            <a:pPr algn="ctr">
              <a:lnSpc>
                <a:spcPts val="35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2546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47711" y="5735798"/>
            <a:ext cx="410094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e-commerce fulfillment center, Woodburn, OR 3,800,000 SF   24,200 Tons</a:t>
            </a:r>
          </a:p>
          <a:p>
            <a:pPr lvl="0"/>
            <a:endParaRPr lang="en-US" dirty="0">
              <a:solidFill>
                <a:schemeClr val="accent6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3"/>
          <a:stretch/>
        </p:blipFill>
        <p:spPr>
          <a:xfrm>
            <a:off x="1519377" y="3"/>
            <a:ext cx="9153246" cy="540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30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b="-118"/>
          <a:stretch/>
        </p:blipFill>
        <p:spPr>
          <a:xfrm>
            <a:off x="1524000" y="0"/>
            <a:ext cx="9144000" cy="57150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35636" y="5740412"/>
            <a:ext cx="47659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e-commerce fulfillment center, Dallas, TX</a:t>
            </a: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2,500,000 SF   13,000 Tons</a:t>
            </a:r>
          </a:p>
          <a:p>
            <a:pPr lvl="0"/>
            <a:endParaRPr lang="en-US" sz="14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10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/>
          <a:stretch/>
        </p:blipFill>
        <p:spPr>
          <a:xfrm>
            <a:off x="1524000" y="-6927"/>
            <a:ext cx="9144000" cy="57219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35636" y="5740412"/>
            <a:ext cx="47659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e-commerce fulfillment center, Dallas, TX</a:t>
            </a: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2,500,000 SF   13,000 Tons</a:t>
            </a:r>
          </a:p>
          <a:p>
            <a:pPr lvl="0"/>
            <a:endParaRPr lang="en-US" sz="14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43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t="5000" r="227" b="1135"/>
          <a:stretch/>
        </p:blipFill>
        <p:spPr>
          <a:xfrm>
            <a:off x="1530927" y="-13857"/>
            <a:ext cx="9144000" cy="5721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35636" y="5740412"/>
            <a:ext cx="47659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e-commerce fulfillment center, Dallas, TX</a:t>
            </a: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2,500,000 SF   13,000 Tons</a:t>
            </a:r>
          </a:p>
          <a:p>
            <a:pPr lvl="0"/>
            <a:endParaRPr lang="en-US" sz="14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43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b="5568"/>
          <a:stretch/>
        </p:blipFill>
        <p:spPr>
          <a:xfrm>
            <a:off x="2021030" y="7142"/>
            <a:ext cx="8128000" cy="56935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77722" y="5734789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semiconductor plant expansion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Dallas, TX    600,000 SF    11,000 Tons</a:t>
            </a:r>
          </a:p>
        </p:txBody>
      </p:sp>
    </p:spTree>
    <p:extLst>
      <p:ext uri="{BB962C8B-B14F-4D97-AF65-F5344CB8AC3E}">
        <p14:creationId xmlns:p14="http://schemas.microsoft.com/office/powerpoint/2010/main" val="1048703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1"/>
          <a:stretch/>
        </p:blipFill>
        <p:spPr>
          <a:xfrm>
            <a:off x="2008905" y="0"/>
            <a:ext cx="8128000" cy="5721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77722" y="5734789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semiconductor plant expansion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Dallas, TX    600,000 SF    11,000 Tons</a:t>
            </a:r>
          </a:p>
        </p:txBody>
      </p:sp>
    </p:spTree>
    <p:extLst>
      <p:ext uri="{BB962C8B-B14F-4D97-AF65-F5344CB8AC3E}">
        <p14:creationId xmlns:p14="http://schemas.microsoft.com/office/powerpoint/2010/main" val="2904294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4911" y="287045"/>
            <a:ext cx="6477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VCU Children’s Hospital</a:t>
            </a:r>
          </a:p>
          <a:p>
            <a:pPr lvl="0"/>
            <a:r>
              <a:rPr lang="en-US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Richmond, VA</a:t>
            </a:r>
          </a:p>
          <a:p>
            <a:pPr lvl="0"/>
            <a:r>
              <a:rPr lang="en-US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3-story vertical expansion of </a:t>
            </a:r>
          </a:p>
          <a:p>
            <a:pPr lvl="0"/>
            <a:r>
              <a:rPr lang="en-US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existing occupied bldg.</a:t>
            </a:r>
          </a:p>
          <a:p>
            <a:pPr lvl="0"/>
            <a:r>
              <a:rPr lang="en-US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13-story adjacent tied-in tower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Arial" panose="020B0604020202020204" pitchFamily="34" charset="0"/>
              </a:rPr>
              <a:t>3,200 Tons</a:t>
            </a:r>
          </a:p>
          <a:p>
            <a:pPr lvl="0"/>
            <a:endParaRPr lang="en-US" sz="1400" dirty="0">
              <a:latin typeface="Arial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315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4911" y="287045"/>
            <a:ext cx="6477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VCU Children’s Hospital</a:t>
            </a:r>
          </a:p>
          <a:p>
            <a:pPr lvl="0"/>
            <a:r>
              <a:rPr lang="en-US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Richmond, VA</a:t>
            </a:r>
          </a:p>
          <a:p>
            <a:pPr lvl="0"/>
            <a:r>
              <a:rPr lang="en-US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3-story vertical expansion of </a:t>
            </a:r>
          </a:p>
          <a:p>
            <a:pPr lvl="0"/>
            <a:r>
              <a:rPr lang="en-US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existing occupied bldg.</a:t>
            </a:r>
          </a:p>
          <a:p>
            <a:pPr lvl="0"/>
            <a:r>
              <a:rPr lang="en-US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13-story adjacent tied-in tower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Arial" panose="020B0604020202020204" pitchFamily="34" charset="0"/>
              </a:rPr>
              <a:t>3,200 Tons</a:t>
            </a:r>
          </a:p>
          <a:p>
            <a:pPr lvl="0"/>
            <a:endParaRPr lang="en-US" sz="1400" dirty="0">
              <a:latin typeface="Arial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692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11974" r="-525" b="5502"/>
          <a:stretch/>
        </p:blipFill>
        <p:spPr>
          <a:xfrm>
            <a:off x="1515033" y="-13829"/>
            <a:ext cx="9233645" cy="5714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27157" y="5728866"/>
            <a:ext cx="4066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Trinity Hospital   Minot, ND</a:t>
            </a: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6,000 Tons</a:t>
            </a:r>
            <a:endParaRPr lang="en-US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409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b="2267"/>
          <a:stretch/>
        </p:blipFill>
        <p:spPr>
          <a:xfrm>
            <a:off x="1849120" y="-2"/>
            <a:ext cx="8432800" cy="57288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27157" y="5728866"/>
            <a:ext cx="4066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Trinity Hospital   Minot, ND</a:t>
            </a: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6,000 Tons</a:t>
            </a:r>
            <a:endParaRPr lang="en-US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602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16380" y="-22860"/>
            <a:ext cx="670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Project Big Bird   Tracy, CA</a:t>
            </a:r>
          </a:p>
          <a:p>
            <a:pPr lvl="0"/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3,800,000 SF   26,000 Tons</a:t>
            </a:r>
          </a:p>
          <a:p>
            <a:pPr lvl="0"/>
            <a:endParaRPr lang="en-US" sz="2400" dirty="0">
              <a:solidFill>
                <a:schemeClr val="bg1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6088" y="421552"/>
            <a:ext cx="8001000" cy="6319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 Fabrication Group:	 700,000 SF, Four locations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Little Rock, AR  	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Jonesboro, AR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Blytheville, AR	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Monroe, LA   	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 AISC-certified 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 Div. of Lexicon, Inc. – 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Construction consortium – fabrication, erection, industrial contracting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54 yrs. in business – since 1968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.52 EMR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$823M / year revenue in 2021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endParaRPr lang="en-US" sz="2000" dirty="0"/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55607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970834" y="5725977"/>
            <a:ext cx="32835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Tenaris Pipe Mill, Bay City, TX</a:t>
            </a:r>
          </a:p>
          <a:p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1,800,000 SF    26,000T</a:t>
            </a:r>
          </a:p>
          <a:p>
            <a:pPr lvl="0"/>
            <a:r>
              <a:rPr lang="en-US" sz="16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369" y="20782"/>
            <a:ext cx="686446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83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" t="1021" r="-85" b="5108"/>
          <a:stretch/>
        </p:blipFill>
        <p:spPr>
          <a:xfrm>
            <a:off x="2032000" y="1"/>
            <a:ext cx="8128000" cy="57288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77761" y="5725977"/>
            <a:ext cx="32835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Tenaris Pipe Mill, Bay City, TX</a:t>
            </a:r>
          </a:p>
          <a:p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1,800,000 SF    26,000T</a:t>
            </a:r>
          </a:p>
          <a:p>
            <a:pPr lvl="0"/>
            <a:r>
              <a:rPr lang="en-US" sz="16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9589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2"/>
          <a:stretch/>
        </p:blipFill>
        <p:spPr>
          <a:xfrm>
            <a:off x="2265218" y="0"/>
            <a:ext cx="7663084" cy="57219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70834" y="5725977"/>
            <a:ext cx="32835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Tenaris Pipe Mill, Bay City, TX</a:t>
            </a:r>
          </a:p>
          <a:p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1,800,000 SF    26,000T</a:t>
            </a:r>
          </a:p>
          <a:p>
            <a:pPr lvl="0"/>
            <a:r>
              <a:rPr lang="en-US" sz="16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1515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4" t="1183" r="444" b="1064"/>
          <a:stretch/>
        </p:blipFill>
        <p:spPr>
          <a:xfrm>
            <a:off x="2209798" y="-27707"/>
            <a:ext cx="7813963" cy="57288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77761" y="5725977"/>
            <a:ext cx="32835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Tenaris Pipe Mill, Bay City, TX</a:t>
            </a:r>
          </a:p>
          <a:p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1,800,000 SF    26,000T</a:t>
            </a:r>
          </a:p>
          <a:p>
            <a:pPr lvl="0"/>
            <a:r>
              <a:rPr lang="en-US" sz="16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7533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68"/>
          <a:stretch/>
        </p:blipFill>
        <p:spPr>
          <a:xfrm>
            <a:off x="1530923" y="6"/>
            <a:ext cx="9144000" cy="57080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77761" y="5725977"/>
            <a:ext cx="32835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Tenaris Pipe Mill, Bay City, TX</a:t>
            </a:r>
          </a:p>
          <a:p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1,800,000 SF    26,000T</a:t>
            </a:r>
          </a:p>
          <a:p>
            <a:pPr lvl="0"/>
            <a:r>
              <a:rPr lang="en-US" sz="16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0592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3" t="6704" r="303" b="-341"/>
          <a:stretch/>
        </p:blipFill>
        <p:spPr>
          <a:xfrm>
            <a:off x="1518594" y="13854"/>
            <a:ext cx="9144000" cy="56869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77761" y="5725977"/>
            <a:ext cx="32835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Tenaris Pipe Mill, Bay City, TX</a:t>
            </a:r>
          </a:p>
          <a:p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1,800,000 SF    26,000T</a:t>
            </a:r>
          </a:p>
          <a:p>
            <a:pPr lvl="0"/>
            <a:r>
              <a:rPr lang="en-US" sz="16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0818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" t="6136" r="-426" b="-6136"/>
          <a:stretch/>
        </p:blipFill>
        <p:spPr>
          <a:xfrm>
            <a:off x="2092036" y="12968"/>
            <a:ext cx="8128000" cy="609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36246" y="5730882"/>
            <a:ext cx="328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Ohio River Bridge    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Downtown Louisville, KY    6,400T</a:t>
            </a:r>
          </a:p>
        </p:txBody>
      </p:sp>
    </p:spTree>
    <p:extLst>
      <p:ext uri="{BB962C8B-B14F-4D97-AF65-F5344CB8AC3E}">
        <p14:creationId xmlns:p14="http://schemas.microsoft.com/office/powerpoint/2010/main" val="330876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6"/>
          <a:stretch/>
        </p:blipFill>
        <p:spPr>
          <a:xfrm>
            <a:off x="2098961" y="-6925"/>
            <a:ext cx="7984319" cy="57261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36246" y="5730882"/>
            <a:ext cx="328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Ohio River Bridge    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Downtown Louisville, KY    6,400T</a:t>
            </a:r>
          </a:p>
        </p:txBody>
      </p:sp>
    </p:spTree>
    <p:extLst>
      <p:ext uri="{BB962C8B-B14F-4D97-AF65-F5344CB8AC3E}">
        <p14:creationId xmlns:p14="http://schemas.microsoft.com/office/powerpoint/2010/main" val="2173164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254" y="-7805"/>
            <a:ext cx="8596745" cy="57097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36246" y="5730882"/>
            <a:ext cx="328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Ohio River Bridge    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Downtown Louisville, KY    6,400T</a:t>
            </a:r>
          </a:p>
        </p:txBody>
      </p:sp>
    </p:spTree>
    <p:extLst>
      <p:ext uri="{BB962C8B-B14F-4D97-AF65-F5344CB8AC3E}">
        <p14:creationId xmlns:p14="http://schemas.microsoft.com/office/powerpoint/2010/main" val="274013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56"/>
          <a:stretch/>
        </p:blipFill>
        <p:spPr>
          <a:xfrm>
            <a:off x="1524000" y="-6928"/>
            <a:ext cx="9144000" cy="57287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36246" y="5730882"/>
            <a:ext cx="328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Ohio River Bridge    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Downtown Louisville, KY    6,400T</a:t>
            </a:r>
          </a:p>
        </p:txBody>
      </p:sp>
    </p:spTree>
    <p:extLst>
      <p:ext uri="{BB962C8B-B14F-4D97-AF65-F5344CB8AC3E}">
        <p14:creationId xmlns:p14="http://schemas.microsoft.com/office/powerpoint/2010/main" val="362671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16380" y="-22860"/>
            <a:ext cx="670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Project Big Bird   Tracy, CA</a:t>
            </a:r>
          </a:p>
          <a:p>
            <a:pPr lvl="0"/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3,800,000 SF   26,000 Tons</a:t>
            </a:r>
          </a:p>
          <a:p>
            <a:pPr lvl="0"/>
            <a:endParaRPr lang="en-US" sz="2400" dirty="0">
              <a:solidFill>
                <a:schemeClr val="bg1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5397" y="414258"/>
            <a:ext cx="8001000" cy="528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120,000 tons/year production capacity, self-perform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Additional 80,000 tons/year capacity through our Subfab Dept.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Bonding: $250M single project, $400M aggregate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Nucor/Vulcraft relationship 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Nucor’s largest fabricator customer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Proximity to the mill – next door and 3 hrs. away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Lexicon’s ongoing work inside Nucor’s mills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Leader in robotic fabrication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4 fully robotic beam fit-and-weld production lines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Up to 85% production time-savings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9925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22" b="1"/>
          <a:stretch/>
        </p:blipFill>
        <p:spPr>
          <a:xfrm>
            <a:off x="1524000" y="-6927"/>
            <a:ext cx="9144000" cy="57308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36246" y="5730882"/>
            <a:ext cx="328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Ohio River Bridge    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Downtown Louisville, KY    6,400T</a:t>
            </a:r>
          </a:p>
        </p:txBody>
      </p:sp>
    </p:spTree>
    <p:extLst>
      <p:ext uri="{BB962C8B-B14F-4D97-AF65-F5344CB8AC3E}">
        <p14:creationId xmlns:p14="http://schemas.microsoft.com/office/powerpoint/2010/main" val="2013562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32093" y="5740412"/>
            <a:ext cx="45789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electric vehicle general assembly plant, Austin, TX</a:t>
            </a: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1,600,000 SF   36,000 Tons</a:t>
            </a:r>
          </a:p>
          <a:p>
            <a:pPr lvl="0"/>
            <a:endParaRPr lang="en-US" sz="14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06" y="456649"/>
            <a:ext cx="6782388" cy="4808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2838" y="491143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1/30/21</a:t>
            </a:r>
          </a:p>
        </p:txBody>
      </p:sp>
    </p:spTree>
    <p:extLst>
      <p:ext uri="{BB962C8B-B14F-4D97-AF65-F5344CB8AC3E}">
        <p14:creationId xmlns:p14="http://schemas.microsoft.com/office/powerpoint/2010/main" val="3087653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875" y="757648"/>
            <a:ext cx="7026249" cy="4511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1327" y="491143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3/15/21</a:t>
            </a:r>
          </a:p>
        </p:txBody>
      </p:sp>
      <p:sp>
        <p:nvSpPr>
          <p:cNvPr id="5" name="Rectangle 4"/>
          <p:cNvSpPr/>
          <p:nvPr/>
        </p:nvSpPr>
        <p:spPr>
          <a:xfrm>
            <a:off x="7225166" y="5740412"/>
            <a:ext cx="45789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electric vehicle general assembly plant, Austin, TX</a:t>
            </a: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1,600,000 SF   36,000 Tons</a:t>
            </a:r>
          </a:p>
          <a:p>
            <a:pPr lvl="0"/>
            <a:endParaRPr lang="en-US" sz="14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15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10" y="748473"/>
            <a:ext cx="6089078" cy="4499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84126" y="491143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4/15/21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9020" y="5740412"/>
            <a:ext cx="45789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electric vehicle general assembly plant, Austin, TX</a:t>
            </a: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1,600,000 SF   36,000 Tons</a:t>
            </a:r>
          </a:p>
          <a:p>
            <a:pPr lvl="0"/>
            <a:endParaRPr lang="en-US" sz="14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71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6"/>
          <a:stretch/>
        </p:blipFill>
        <p:spPr>
          <a:xfrm>
            <a:off x="3363993" y="221670"/>
            <a:ext cx="5464013" cy="5045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3183" y="491143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5/15/21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9020" y="5740412"/>
            <a:ext cx="45789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electric vehicle general assembly plant, Austin, TX</a:t>
            </a: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1,600,000 SF   36,000 Tons</a:t>
            </a:r>
          </a:p>
          <a:p>
            <a:pPr lvl="0"/>
            <a:endParaRPr lang="en-US" sz="14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405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15" y="800595"/>
            <a:ext cx="10058400" cy="4446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89130" y="477288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6/17/21</a:t>
            </a:r>
          </a:p>
        </p:txBody>
      </p:sp>
      <p:sp>
        <p:nvSpPr>
          <p:cNvPr id="5" name="Rectangle 4"/>
          <p:cNvSpPr/>
          <p:nvPr/>
        </p:nvSpPr>
        <p:spPr>
          <a:xfrm>
            <a:off x="7245947" y="5740412"/>
            <a:ext cx="45789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electric vehicle general assembly plant, Austin, TX</a:t>
            </a: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1,600,000 SF   36,000 Tons</a:t>
            </a:r>
          </a:p>
          <a:p>
            <a:pPr lvl="0"/>
            <a:endParaRPr lang="en-US" sz="14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15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90" y="652186"/>
            <a:ext cx="10058400" cy="46623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50578" y="491143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2021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2093" y="5740412"/>
            <a:ext cx="45789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electric vehicle general assembly plant, Austin, TX</a:t>
            </a: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1,600,000 SF   36,000 Tons</a:t>
            </a:r>
          </a:p>
          <a:p>
            <a:pPr lvl="0"/>
            <a:endParaRPr lang="en-US" sz="14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70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1" y="643780"/>
            <a:ext cx="10058400" cy="47226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39020" y="5740412"/>
            <a:ext cx="45789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electric vehicle general assembly plant, Austin, TX</a:t>
            </a:r>
          </a:p>
          <a:p>
            <a:pPr lvl="0"/>
            <a:r>
              <a:rPr lang="en-US" sz="1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1,600,000 SF   36,000 Tons</a:t>
            </a:r>
          </a:p>
          <a:p>
            <a:pPr lvl="0"/>
            <a:endParaRPr lang="en-US" sz="14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50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35482" y="1704105"/>
            <a:ext cx="8229599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/>
              <a:t>Thank you!</a:t>
            </a:r>
            <a:endParaRPr lang="en-US" sz="4000" i="1" dirty="0"/>
          </a:p>
          <a:p>
            <a:pPr algn="ctr">
              <a:lnSpc>
                <a:spcPts val="35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92952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1" y="1"/>
            <a:ext cx="8610600" cy="5740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70270" y="5740642"/>
            <a:ext cx="38100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e-commerce fulfillment center, Tracy, CA</a:t>
            </a:r>
          </a:p>
          <a:p>
            <a:pPr lvl="0"/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3,800,000 SF   26,000 Tons</a:t>
            </a:r>
          </a:p>
          <a:p>
            <a:pPr lvl="0"/>
            <a:endParaRPr lang="en-US" sz="1400" dirty="0">
              <a:solidFill>
                <a:schemeClr val="accent6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60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16" y="1"/>
            <a:ext cx="10170123" cy="57206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84135" y="5740642"/>
            <a:ext cx="36506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e-commerce fulfillment center, Tracy, CA</a:t>
            </a:r>
          </a:p>
          <a:p>
            <a:pPr lvl="0"/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3,800,000 SF   26,000 Tons</a:t>
            </a:r>
          </a:p>
          <a:p>
            <a:pPr lvl="0"/>
            <a:endParaRPr lang="en-US" sz="1400" dirty="0">
              <a:solidFill>
                <a:schemeClr val="accent6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84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 b="3003"/>
          <a:stretch/>
        </p:blipFill>
        <p:spPr>
          <a:xfrm>
            <a:off x="1967343" y="6929"/>
            <a:ext cx="8274941" cy="56872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92299" y="5733721"/>
            <a:ext cx="42117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e-commerce fulfillment center,  Little Rock, AR</a:t>
            </a:r>
          </a:p>
          <a:p>
            <a:pPr lvl="0"/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3,800,000 SF   19,500 Tons</a:t>
            </a:r>
          </a:p>
          <a:p>
            <a:pPr lvl="0"/>
            <a:endParaRPr lang="en-US" sz="1400" dirty="0">
              <a:solidFill>
                <a:schemeClr val="accent6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489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" t="7170" r="303" b="9496"/>
          <a:stretch/>
        </p:blipFill>
        <p:spPr>
          <a:xfrm>
            <a:off x="1524000" y="0"/>
            <a:ext cx="9144000" cy="57150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13080" y="5733721"/>
            <a:ext cx="42117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e-commerce fulfillment center, Little Rock, AR</a:t>
            </a:r>
          </a:p>
          <a:p>
            <a:pPr lvl="0"/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3,800,000 SF   19,500 Tons</a:t>
            </a:r>
          </a:p>
          <a:p>
            <a:pPr lvl="0"/>
            <a:endParaRPr lang="en-US" sz="1400" dirty="0">
              <a:solidFill>
                <a:schemeClr val="accent6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031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" t="6028" r="264" b="4643"/>
          <a:stretch/>
        </p:blipFill>
        <p:spPr>
          <a:xfrm>
            <a:off x="979004" y="-371055"/>
            <a:ext cx="10058400" cy="5989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33849" y="5735798"/>
            <a:ext cx="41009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e-commerce fulfillment center, Fort Wayne, IN 3,400,000 SF   20,500 Tons</a:t>
            </a:r>
          </a:p>
          <a:p>
            <a:pPr lvl="0"/>
            <a:endParaRPr lang="en-US" dirty="0">
              <a:solidFill>
                <a:schemeClr val="accent6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94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t="4470" r="193" b="13800"/>
          <a:stretch/>
        </p:blipFill>
        <p:spPr>
          <a:xfrm>
            <a:off x="1012134" y="-19874"/>
            <a:ext cx="10287000" cy="55725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16983" y="5735798"/>
            <a:ext cx="416329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e-commerce fulfillment center, Davenport, IA 3,400,000 SF   22,700 Tons</a:t>
            </a:r>
          </a:p>
          <a:p>
            <a:pPr lvl="0"/>
            <a:endParaRPr lang="en-US" dirty="0">
              <a:solidFill>
                <a:schemeClr val="accent6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34232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Lexicon">
      <a:dk1>
        <a:srgbClr val="000000"/>
      </a:dk1>
      <a:lt1>
        <a:srgbClr val="FFFFFF"/>
      </a:lt1>
      <a:dk2>
        <a:srgbClr val="27282D"/>
      </a:dk2>
      <a:lt2>
        <a:srgbClr val="E0E0E0"/>
      </a:lt2>
      <a:accent1>
        <a:srgbClr val="0075C9"/>
      </a:accent1>
      <a:accent2>
        <a:srgbClr val="231F20"/>
      </a:accent2>
      <a:accent3>
        <a:srgbClr val="44D5DC"/>
      </a:accent3>
      <a:accent4>
        <a:srgbClr val="FE9E43"/>
      </a:accent4>
      <a:accent5>
        <a:srgbClr val="FEFFFE"/>
      </a:accent5>
      <a:accent6>
        <a:srgbClr val="FFFFFF"/>
      </a:accent6>
      <a:hlink>
        <a:srgbClr val="44D5DC"/>
      </a:hlink>
      <a:folHlink>
        <a:srgbClr val="94C9C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2221</TotalTime>
  <Words>576</Words>
  <Application>Microsoft Macintosh PowerPoint</Application>
  <PresentationFormat>Widescreen</PresentationFormat>
  <Paragraphs>129</Paragraphs>
  <Slides>38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Franklin Gothic Book</vt:lpstr>
      <vt:lpstr>Raleway</vt:lpstr>
      <vt:lpstr>Raleway ExtraBold</vt:lpstr>
      <vt:lpstr>Raleway Light</vt:lpstr>
      <vt:lpstr>Raleway SemiBold</vt:lpstr>
      <vt:lpstr>Wingdings</vt:lpstr>
      <vt:lpstr>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Lexicon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Lexicon’s Fall Protection</dc:title>
  <dc:creator>Justin Lareau</dc:creator>
  <cp:lastModifiedBy>Bill Fitzgerald</cp:lastModifiedBy>
  <cp:revision>64</cp:revision>
  <dcterms:created xsi:type="dcterms:W3CDTF">2021-04-28T11:12:06Z</dcterms:created>
  <dcterms:modified xsi:type="dcterms:W3CDTF">2022-07-28T15:10:20Z</dcterms:modified>
</cp:coreProperties>
</file>