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1" r:id="rId3"/>
    <p:sldId id="290" r:id="rId4"/>
    <p:sldId id="287" r:id="rId5"/>
    <p:sldId id="288" r:id="rId6"/>
    <p:sldId id="283" r:id="rId7"/>
    <p:sldId id="284" r:id="rId8"/>
    <p:sldId id="289" r:id="rId9"/>
    <p:sldId id="291" r:id="rId10"/>
    <p:sldId id="292" r:id="rId11"/>
    <p:sldId id="297" r:id="rId12"/>
    <p:sldId id="293" r:id="rId13"/>
    <p:sldId id="294" r:id="rId14"/>
    <p:sldId id="296" r:id="rId15"/>
  </p:sldIdLst>
  <p:sldSz cx="12192000" cy="6858000"/>
  <p:notesSz cx="6858000" cy="9144000"/>
  <p:embeddedFontLst>
    <p:embeddedFont>
      <p:font typeface="Corbel" panose="020B0503020204020204" pitchFamily="34" charset="0"/>
      <p:regular r:id="rId16"/>
      <p:bold r:id="rId17"/>
      <p:italic r:id="rId18"/>
      <p:boldItalic r:id="rId19"/>
    </p:embeddedFont>
    <p:embeddedFont>
      <p:font typeface="Franklin Gothic Book" panose="020B0503020102020204" pitchFamily="34" charset="0"/>
      <p:regular r:id="rId20"/>
      <p:italic r:id="rId21"/>
    </p:embeddedFont>
    <p:embeddedFont>
      <p:font typeface="Raleway" pitchFamily="2" charset="77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385" y="1483720"/>
            <a:ext cx="8361229" cy="1734495"/>
          </a:xfrm>
        </p:spPr>
        <p:txBody>
          <a:bodyPr anchor="b">
            <a:noAutofit/>
          </a:bodyPr>
          <a:lstStyle>
            <a:lvl1pPr algn="ctr">
              <a:defRPr sz="68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0162" y="3786745"/>
            <a:ext cx="6831673" cy="474143"/>
          </a:xfrm>
        </p:spPr>
        <p:txBody>
          <a:bodyPr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0" y="6238938"/>
            <a:ext cx="12192000" cy="619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677DF2B3-F631-1B9F-8717-F1D87EFA9A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25" y="4971473"/>
            <a:ext cx="3871950" cy="9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0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py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31" y="1122682"/>
            <a:ext cx="3639319" cy="1734495"/>
          </a:xfrm>
        </p:spPr>
        <p:txBody>
          <a:bodyPr anchor="b">
            <a:noAutofit/>
          </a:bodyPr>
          <a:lstStyle>
            <a:lvl1pPr algn="l"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32" y="3292759"/>
            <a:ext cx="4203924" cy="1510469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body copy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5391807" y="0"/>
            <a:ext cx="680019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4370F-BF89-AC44-82EE-528B53088C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01078" y="1122682"/>
            <a:ext cx="5581650" cy="47402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E7D45-9058-5542-993D-C015DFAC61E8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34DCD014-3623-A036-6172-11E56890E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" y="5754647"/>
            <a:ext cx="2140927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4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31" y="1942489"/>
            <a:ext cx="3639319" cy="1734495"/>
          </a:xfrm>
        </p:spPr>
        <p:txBody>
          <a:bodyPr anchor="t" anchorCtr="0">
            <a:noAutofit/>
          </a:bodyPr>
          <a:lstStyle>
            <a:lvl1pPr algn="l"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4950373" y="0"/>
            <a:ext cx="72416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4370F-BF89-AC44-82EE-528B53088C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49159" y="1122682"/>
            <a:ext cx="5833569" cy="47402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E7D45-9058-5542-993D-C015DFAC61E8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3F81BE34-3D3C-BD65-E32D-AB08503B4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" y="5754647"/>
            <a:ext cx="2140927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166" y="685800"/>
            <a:ext cx="9601200" cy="1006366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166" y="1943701"/>
            <a:ext cx="9601200" cy="3126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8228C-1EEE-0A45-B5A3-A291531D190E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51F5F38F-F786-D19F-2F97-051DA01FB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" y="5754647"/>
            <a:ext cx="2140927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166" y="685801"/>
            <a:ext cx="10331668" cy="848710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164" y="3216163"/>
            <a:ext cx="2385849" cy="242788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i="0">
                <a:latin typeface="+mn-lt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8228C-1EEE-0A45-B5A3-A291531D190E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8687D5-4D27-3945-8716-D51AA4D6CAEC}"/>
              </a:ext>
            </a:extLst>
          </p:cNvPr>
          <p:cNvSpPr/>
          <p:nvPr userDrawn="1"/>
        </p:nvSpPr>
        <p:spPr>
          <a:xfrm>
            <a:off x="930165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487D6C-F009-D744-A600-04950D79988D}"/>
              </a:ext>
            </a:extLst>
          </p:cNvPr>
          <p:cNvSpPr/>
          <p:nvPr userDrawn="1"/>
        </p:nvSpPr>
        <p:spPr>
          <a:xfrm>
            <a:off x="3578772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A800F-057A-4D4A-B0D0-1EDFCE3D8F4E}"/>
              </a:ext>
            </a:extLst>
          </p:cNvPr>
          <p:cNvSpPr/>
          <p:nvPr userDrawn="1"/>
        </p:nvSpPr>
        <p:spPr>
          <a:xfrm>
            <a:off x="6227379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B14BC-1C7D-7B4A-8BC5-6187BC9318FF}"/>
              </a:ext>
            </a:extLst>
          </p:cNvPr>
          <p:cNvSpPr/>
          <p:nvPr userDrawn="1"/>
        </p:nvSpPr>
        <p:spPr>
          <a:xfrm>
            <a:off x="8875985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976207-4B3C-7C4C-BBEC-981ADCA98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5189" y="1765002"/>
            <a:ext cx="1955800" cy="34229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E322B4-12E1-414F-8131-B131183FB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306" y="1765002"/>
            <a:ext cx="1955800" cy="34229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9CA219D-AD56-D94D-BDE2-66FA39887F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1892" y="1765002"/>
            <a:ext cx="1955800" cy="34229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7E98D66-6550-784B-9FE9-F7612C28E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9988" y="1765002"/>
            <a:ext cx="1955800" cy="34229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AE707D7-CEFC-5E4F-B018-509108CB61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0164" y="2290521"/>
            <a:ext cx="2391105" cy="352725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8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44EE8AE-B97A-F44B-864F-0F7571DDAE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578771" y="3216163"/>
            <a:ext cx="2385849" cy="242788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i="0">
                <a:latin typeface="+mn-lt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19B4D38-9270-7242-AFBC-4FCC9637B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771" y="2290521"/>
            <a:ext cx="2391105" cy="352725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8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51889DA-48B6-194B-B524-9A6E510FBE7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27378" y="3216163"/>
            <a:ext cx="2385849" cy="242788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i="0">
                <a:latin typeface="+mn-lt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1C5370F-20DC-6843-B563-DA3DB54E4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7378" y="2290521"/>
            <a:ext cx="2391105" cy="352725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8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4998EF7-50DA-1C44-8013-7FBAEFAEE8D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886495" y="3216163"/>
            <a:ext cx="2385849" cy="242788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i="0">
                <a:latin typeface="+mn-lt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C630663-08E0-2541-B93B-41C567CE9C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6495" y="2290521"/>
            <a:ext cx="2391105" cy="352725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800" b="1" i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pic>
        <p:nvPicPr>
          <p:cNvPr id="5" name="Picture 4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68DE1213-5292-497A-C8F7-47997C0BB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" y="5754647"/>
            <a:ext cx="2140927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30166" y="2285999"/>
            <a:ext cx="4861034" cy="325295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5903" y="2270233"/>
            <a:ext cx="4447786" cy="32687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4645F-4C9C-0F40-B89A-550F77ADA7B9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30792F-2F8C-5D45-8E26-2A24E2EB7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166" y="685800"/>
            <a:ext cx="10231820" cy="148590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pic>
        <p:nvPicPr>
          <p:cNvPr id="2" name="Picture 1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3D17C818-78BD-0135-0580-1B49FAF85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" y="5754647"/>
            <a:ext cx="2140927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228" y="685800"/>
            <a:ext cx="997577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3228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3228" y="3305207"/>
            <a:ext cx="4443984" cy="225476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25476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CE0971-E2E2-7C4A-9090-27A560C4BE0D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36AF3ABD-DE94-6928-2F49-F9CB704AEF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" y="5754647"/>
            <a:ext cx="2140927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77662"/>
            <a:ext cx="9601200" cy="1485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3FC1F6-3664-F642-870A-8779168FEBF5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F9A2DD17-BF5D-F512-33D4-98EE61C96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" y="5754647"/>
            <a:ext cx="2140927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77662"/>
            <a:ext cx="9601200" cy="1485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3FC1F6-3664-F642-870A-8779168FEBF5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2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08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4" r:id="rId5"/>
    <p:sldLayoutId id="2147483664" r:id="rId6"/>
    <p:sldLayoutId id="2147483665" r:id="rId7"/>
    <p:sldLayoutId id="2147483666" r:id="rId8"/>
    <p:sldLayoutId id="2147483675" r:id="rId9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Wingdings" pitchFamily="2" charset="2"/>
        <a:buChar char="§"/>
        <a:defRPr sz="2200" b="1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100" b="1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1900" b="0" i="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b="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1700" b="0" i="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BDD97C0-6707-C94E-9DB0-3B473C401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163" y="1074025"/>
            <a:ext cx="6831673" cy="626759"/>
          </a:xfrm>
        </p:spPr>
        <p:txBody>
          <a:bodyPr/>
          <a:lstStyle/>
          <a:p>
            <a:r>
              <a:rPr lang="en-US" sz="4400" dirty="0"/>
              <a:t>General Capabilities</a:t>
            </a:r>
          </a:p>
        </p:txBody>
      </p:sp>
    </p:spTree>
    <p:extLst>
      <p:ext uri="{BB962C8B-B14F-4D97-AF65-F5344CB8AC3E}">
        <p14:creationId xmlns:p14="http://schemas.microsoft.com/office/powerpoint/2010/main" val="160798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524B-6691-C6D7-9E69-BC5B1A1F6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A3355B-54F0-D193-2D6D-9AA27E1B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399" y="112157"/>
            <a:ext cx="9975770" cy="1485900"/>
          </a:xfrm>
        </p:spPr>
        <p:txBody>
          <a:bodyPr/>
          <a:lstStyle/>
          <a:p>
            <a:r>
              <a:rPr lang="en-US" dirty="0"/>
              <a:t>Fabrication Capabilities</a:t>
            </a:r>
            <a:br>
              <a:rPr lang="en-US" dirty="0"/>
            </a:br>
            <a:r>
              <a:rPr lang="en-US" sz="2000" dirty="0"/>
              <a:t>In-house structural, plate work and pressure vessel fabrication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89572-9BFC-9C37-70E5-E067D798D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/>
        </p:blipFill>
        <p:spPr>
          <a:xfrm>
            <a:off x="1028749" y="1128594"/>
            <a:ext cx="2565232" cy="172530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BB5A0B6-719A-0989-EFA4-293E1472E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85" y="1128594"/>
            <a:ext cx="2565232" cy="173382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FA39E5-345C-BA8F-4903-85B03E7E1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14" y="2932595"/>
            <a:ext cx="4590686" cy="908383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0EFB802-37B0-476E-8AA8-20AEEC56DB3C}"/>
              </a:ext>
            </a:extLst>
          </p:cNvPr>
          <p:cNvSpPr txBox="1">
            <a:spLocks/>
          </p:cNvSpPr>
          <p:nvPr/>
        </p:nvSpPr>
        <p:spPr>
          <a:xfrm>
            <a:off x="925399" y="3780857"/>
            <a:ext cx="4666723" cy="2460498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Wingdings" pitchFamily="2" charset="2"/>
              <a:buChar char="§"/>
              <a:defRPr sz="22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1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Wingdings" pitchFamily="2" charset="2"/>
              <a:buChar char="§"/>
              <a:defRPr sz="1900" b="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Wingdings" pitchFamily="2" charset="2"/>
              <a:buChar char="§"/>
              <a:defRPr sz="1700" b="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dirty="0"/>
              <a:t>700,000 ft² Indoor Shop Space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pc="-100" dirty="0"/>
              <a:t>120,000 tons/year production capacity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pc="-100" dirty="0"/>
              <a:t>AISC Certified</a:t>
            </a:r>
          </a:p>
          <a:p>
            <a:pPr lvl="2">
              <a:lnSpc>
                <a:spcPts val="1000"/>
              </a:lnSpc>
              <a:spcAft>
                <a:spcPts val="600"/>
              </a:spcAft>
            </a:pPr>
            <a:r>
              <a:rPr lang="en-US" b="1" spc="-100" dirty="0"/>
              <a:t>Building Fabricator</a:t>
            </a:r>
          </a:p>
          <a:p>
            <a:pPr lvl="2">
              <a:lnSpc>
                <a:spcPts val="1000"/>
              </a:lnSpc>
              <a:spcAft>
                <a:spcPts val="600"/>
              </a:spcAft>
            </a:pPr>
            <a:r>
              <a:rPr lang="en-US" b="1" spc="-100" dirty="0"/>
              <a:t>Certified Bridge Fabricator</a:t>
            </a:r>
          </a:p>
          <a:p>
            <a:pPr lvl="2">
              <a:lnSpc>
                <a:spcPts val="1000"/>
              </a:lnSpc>
              <a:spcAft>
                <a:spcPts val="600"/>
              </a:spcAft>
            </a:pPr>
            <a:r>
              <a:rPr lang="en-US" b="1" spc="-100" dirty="0"/>
              <a:t>Fracture-Critical Endorsement</a:t>
            </a:r>
          </a:p>
          <a:p>
            <a:pPr lvl="2">
              <a:lnSpc>
                <a:spcPts val="1000"/>
              </a:lnSpc>
              <a:spcAft>
                <a:spcPts val="600"/>
              </a:spcAft>
            </a:pPr>
            <a:r>
              <a:rPr lang="en-US" b="1" spc="-100" dirty="0"/>
              <a:t>Sophisticated Paint Endorsements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AAF0F1-EE6F-0F15-53C2-FE00487B4D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9"/>
          <a:stretch/>
        </p:blipFill>
        <p:spPr>
          <a:xfrm>
            <a:off x="6398221" y="1128594"/>
            <a:ext cx="2565232" cy="172005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0C6434-D72F-3988-2428-A198E286F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957" y="1123343"/>
            <a:ext cx="2598219" cy="172530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82F1C75-AC7F-DF4A-BF7E-6F49E92D9D18}"/>
              </a:ext>
            </a:extLst>
          </p:cNvPr>
          <p:cNvSpPr txBox="1">
            <a:spLocks/>
          </p:cNvSpPr>
          <p:nvPr/>
        </p:nvSpPr>
        <p:spPr>
          <a:xfrm>
            <a:off x="6886110" y="2956945"/>
            <a:ext cx="444398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3000" b="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Wingdings" pitchFamily="2" charset="2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Wingdings" pitchFamily="2" charset="2"/>
              <a:buNone/>
              <a:defRPr sz="16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Custom Metals</a:t>
            </a:r>
          </a:p>
          <a:p>
            <a:r>
              <a:rPr lang="en-US" sz="1600" dirty="0"/>
              <a:t>Platework &amp; Pressure Vessel Fabrication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4DE7B34-ED58-0917-73AD-ED0071F88299}"/>
              </a:ext>
            </a:extLst>
          </p:cNvPr>
          <p:cNvSpPr txBox="1">
            <a:spLocks/>
          </p:cNvSpPr>
          <p:nvPr/>
        </p:nvSpPr>
        <p:spPr>
          <a:xfrm>
            <a:off x="6886110" y="3835692"/>
            <a:ext cx="5044676" cy="2460498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Wingdings" pitchFamily="2" charset="2"/>
              <a:buChar char="§"/>
              <a:defRPr sz="22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1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Wingdings" pitchFamily="2" charset="2"/>
              <a:buChar char="§"/>
              <a:defRPr sz="1900" b="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Wingdings" pitchFamily="2" charset="2"/>
              <a:buChar char="§"/>
              <a:defRPr sz="1700" b="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dirty="0"/>
              <a:t>170,000 ft² Indoor Shop Space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pc="-100" dirty="0"/>
              <a:t>ASME U, R, S &amp; PP Stamps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pc="-100" dirty="0"/>
              <a:t>Plate Burning Capabilities 16’ x 60 ’ x 7” thick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pc="-100" dirty="0"/>
              <a:t>Plate Rolling to 2 ½” x 10’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pc="-100" dirty="0"/>
              <a:t>Crane Capacity of 80 tons</a:t>
            </a:r>
          </a:p>
        </p:txBody>
      </p:sp>
    </p:spTree>
    <p:extLst>
      <p:ext uri="{BB962C8B-B14F-4D97-AF65-F5344CB8AC3E}">
        <p14:creationId xmlns:p14="http://schemas.microsoft.com/office/powerpoint/2010/main" val="330392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77D74-853E-825D-BADA-0CDCBE5B8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A01AB1B-2E3B-1F21-B34A-A15EAE847C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910" y="3429000"/>
            <a:ext cx="3555340" cy="22029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6A48F-9628-E0B7-F9A3-A7A2DA522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5" y="3429000"/>
            <a:ext cx="3555340" cy="219768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4F4C6-114F-AF1A-7894-9F453EC8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350520"/>
            <a:ext cx="9975770" cy="569605"/>
          </a:xfrm>
        </p:spPr>
        <p:txBody>
          <a:bodyPr>
            <a:normAutofit/>
          </a:bodyPr>
          <a:lstStyle/>
          <a:p>
            <a:r>
              <a:rPr lang="en-US" sz="3200" dirty="0"/>
              <a:t>Heavy Industrial Facility Relocations and Installations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AC796-E5F0-06E1-3A9D-1F832A3D4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1910" y="1147614"/>
            <a:ext cx="3555340" cy="219130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F5A67-4097-5780-9E8D-BFB29E3FC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 r="8794" b="16478"/>
          <a:stretch/>
        </p:blipFill>
        <p:spPr>
          <a:xfrm>
            <a:off x="724945" y="1132783"/>
            <a:ext cx="3555340" cy="219130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F7D8EF-5913-6F38-0666-F72866E7D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40" y="1147614"/>
            <a:ext cx="3683915" cy="447906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03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A8F2B-FDC4-D66D-E33A-EA5521ED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66B8-5597-9074-67A1-8B82C135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350520"/>
            <a:ext cx="9975770" cy="582168"/>
          </a:xfrm>
        </p:spPr>
        <p:txBody>
          <a:bodyPr>
            <a:normAutofit/>
          </a:bodyPr>
          <a:lstStyle/>
          <a:p>
            <a:r>
              <a:rPr lang="en-US" sz="3200" dirty="0"/>
              <a:t>Construction of Major Terminals and Expansion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1AE65-B6F0-687C-27D1-74473ACC3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87" y="2540086"/>
            <a:ext cx="5590452" cy="3581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106DC3-0138-57A0-BE11-1843142E7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8" y="3520933"/>
            <a:ext cx="3128622" cy="234646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98F009-5770-08C6-91DB-A3FB898E4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36" y="1068202"/>
            <a:ext cx="4416212" cy="207800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BCF14-9262-681B-83F5-30613C436B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73" y="1232171"/>
            <a:ext cx="2648218" cy="198616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0" name="Picture 9" descr="https://storage.procore.com/v4/d/us-east-1/prostore-thumbnail-bucket-production/d3122516d20d639c062873d99f6779c3c2c4_2240503049_thumbnail_large_production.PNG?sig=5b95d5d415cbf3080176a7f5b29362c5fea45e13e945970702139d77ce61da65">
            <a:extLst>
              <a:ext uri="{FF2B5EF4-FFF2-40B4-BE49-F238E27FC236}">
                <a16:creationId xmlns:a16="http://schemas.microsoft.com/office/drawing/2014/main" id="{1E13C394-20F8-DC8A-C571-1FBB9504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9" y="1365569"/>
            <a:ext cx="2555137" cy="397167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82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6498-0A92-5C0C-8192-8E262495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25AE-1C86-9BA6-D774-877F94DB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350520"/>
            <a:ext cx="9975770" cy="582168"/>
          </a:xfrm>
        </p:spPr>
        <p:txBody>
          <a:bodyPr>
            <a:normAutofit/>
          </a:bodyPr>
          <a:lstStyle/>
          <a:p>
            <a:r>
              <a:rPr lang="en-US" sz="3200" dirty="0"/>
              <a:t>Module and Skid Assembly</a:t>
            </a:r>
          </a:p>
        </p:txBody>
      </p:sp>
      <p:pic>
        <p:nvPicPr>
          <p:cNvPr id="3" name="Content Placeholder 5" descr="A large white tent with a couple of construction equipment&#10;&#10;Description automatically generated with medium confidence">
            <a:extLst>
              <a:ext uri="{FF2B5EF4-FFF2-40B4-BE49-F238E27FC236}">
                <a16:creationId xmlns:a16="http://schemas.microsoft.com/office/drawing/2014/main" id="{813B10BC-B267-EACE-2E4E-A8CA0C77C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" y="1132954"/>
            <a:ext cx="3577885" cy="201256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9926855A-FC90-96C1-D17D-4F509341A1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99992" y="1127279"/>
            <a:ext cx="3577884" cy="20125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" name="Content Placeholder 5" descr="A large metal structure with pipes&#10;&#10;Description automatically generated">
            <a:extLst>
              <a:ext uri="{FF2B5EF4-FFF2-40B4-BE49-F238E27FC236}">
                <a16:creationId xmlns:a16="http://schemas.microsoft.com/office/drawing/2014/main" id="{FB199AD6-01D5-05CB-270E-64FA2B704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" y="3301474"/>
            <a:ext cx="3577885" cy="223417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8" name="Content Placeholder 13" descr="A large grey machine outside&#10;&#10;Description automatically generated with medium confidence">
            <a:extLst>
              <a:ext uri="{FF2B5EF4-FFF2-40B4-BE49-F238E27FC236}">
                <a16:creationId xmlns:a16="http://schemas.microsoft.com/office/drawing/2014/main" id="{91EE35F4-C3CA-9BD5-D11F-F0C4434C1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92" y="3301474"/>
            <a:ext cx="3577884" cy="223417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" name="Content Placeholder 8" descr="A group of metal structures in a parking lot&#10;&#10;Description automatically generated">
            <a:extLst>
              <a:ext uri="{FF2B5EF4-FFF2-40B4-BE49-F238E27FC236}">
                <a16:creationId xmlns:a16="http://schemas.microsoft.com/office/drawing/2014/main" id="{34188C72-55B2-0734-5A45-E7E3DD47D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78" y="1132955"/>
            <a:ext cx="3577884" cy="201256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3" name="Content Placeholder 9" descr="A truck carrying large pipes&#10;&#10;Description automatically generated with medium confidence">
            <a:extLst>
              <a:ext uri="{FF2B5EF4-FFF2-40B4-BE49-F238E27FC236}">
                <a16:creationId xmlns:a16="http://schemas.microsoft.com/office/drawing/2014/main" id="{9DC14F48-32C9-8AFB-8A4F-5A7D94465D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78" y="3309909"/>
            <a:ext cx="3577884" cy="22257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454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20208-1ABB-84F9-3200-D4179339F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25038A9-2376-DE3C-50FA-67D75821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115" y="382411"/>
            <a:ext cx="9975770" cy="14859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</a:t>
            </a:r>
            <a:br>
              <a:rPr lang="en-US" dirty="0"/>
            </a:br>
            <a:r>
              <a:rPr lang="en-US" sz="2000" dirty="0"/>
              <a:t>We welcome the opportunity to serve you.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2073D0-2C8E-F0B7-CBF8-35BC06B44CA1}"/>
              </a:ext>
            </a:extLst>
          </p:cNvPr>
          <p:cNvSpPr txBox="1">
            <a:spLocks/>
          </p:cNvSpPr>
          <p:nvPr/>
        </p:nvSpPr>
        <p:spPr>
          <a:xfrm>
            <a:off x="3050369" y="2554223"/>
            <a:ext cx="6091261" cy="37246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40D9EF-830D-80D5-6256-C41AE46DA132}"/>
              </a:ext>
            </a:extLst>
          </p:cNvPr>
          <p:cNvSpPr txBox="1"/>
          <p:nvPr/>
        </p:nvSpPr>
        <p:spPr>
          <a:xfrm>
            <a:off x="3048000" y="2011689"/>
            <a:ext cx="60960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Lexicon, Inc.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u="sng" dirty="0">
                <a:cs typeface="Helvetica Neue Light"/>
              </a:rPr>
              <a:t>Corporate Office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8900 Fourche Dam Pike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Little Rock, Arkansas 72206 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(800) 925-4565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 	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	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u="sng" dirty="0">
                <a:cs typeface="Helvetica Neue Light"/>
              </a:rPr>
              <a:t>Houston Office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12301 Kurland Drive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Suite 200 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Houston, Texas, 77034</a:t>
            </a:r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en-US" sz="2000" b="1" dirty="0">
                <a:cs typeface="Helvetica Neue Light"/>
              </a:rPr>
              <a:t>(281) 484-5266</a:t>
            </a:r>
          </a:p>
          <a:p>
            <a:pPr marL="0" indent="0" algn="ctr">
              <a:buNone/>
            </a:pPr>
            <a:r>
              <a:rPr lang="en-US" sz="2000" b="1" dirty="0">
                <a:cs typeface="Helvetica Neue Light"/>
              </a:rPr>
              <a:t>www.lexicon-inc.com</a:t>
            </a:r>
          </a:p>
        </p:txBody>
      </p:sp>
    </p:spTree>
    <p:extLst>
      <p:ext uri="{BB962C8B-B14F-4D97-AF65-F5344CB8AC3E}">
        <p14:creationId xmlns:p14="http://schemas.microsoft.com/office/powerpoint/2010/main" val="220305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2EC44-8B6C-FD41-8EE5-489510201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166" y="1260949"/>
            <a:ext cx="9601200" cy="3126828"/>
          </a:xfrm>
        </p:spPr>
        <p:txBody>
          <a:bodyPr>
            <a:normAutofit lnSpcReduction="10000"/>
          </a:bodyPr>
          <a:lstStyle/>
          <a:p>
            <a:pPr>
              <a:buSzPct val="60000"/>
            </a:pPr>
            <a:r>
              <a:rPr lang="en-US" sz="2000" dirty="0">
                <a:solidFill>
                  <a:schemeClr val="tx1"/>
                </a:solidFill>
              </a:rPr>
              <a:t>Founded in 1968</a:t>
            </a:r>
          </a:p>
          <a:p>
            <a:pPr>
              <a:buSzPct val="60000"/>
            </a:pPr>
            <a:r>
              <a:rPr lang="en-US" sz="2000" dirty="0">
                <a:solidFill>
                  <a:schemeClr val="tx1"/>
                </a:solidFill>
              </a:rPr>
              <a:t>Construction contractor with offices in Little Rock, Arkansas, and Houston, Texas </a:t>
            </a:r>
          </a:p>
          <a:p>
            <a:pPr>
              <a:buSzPct val="60000"/>
            </a:pPr>
            <a:r>
              <a:rPr lang="en-US" sz="2000" dirty="0">
                <a:solidFill>
                  <a:schemeClr val="tx1"/>
                </a:solidFill>
              </a:rPr>
              <a:t>Self performs construction projects with a total installed cost value of up to $200 million</a:t>
            </a:r>
          </a:p>
          <a:p>
            <a:pPr>
              <a:buSzPct val="60000"/>
            </a:pPr>
            <a:r>
              <a:rPr lang="en-US" sz="2000" dirty="0">
                <a:solidFill>
                  <a:schemeClr val="tx1"/>
                </a:solidFill>
              </a:rPr>
              <a:t>Able to provide EPC Services (Subcontract the Engineering)</a:t>
            </a:r>
          </a:p>
          <a:p>
            <a:pPr>
              <a:buSzPct val="60000"/>
            </a:pPr>
            <a:r>
              <a:rPr lang="en-US" sz="2000" dirty="0">
                <a:solidFill>
                  <a:schemeClr val="tx1"/>
                </a:solidFill>
              </a:rPr>
              <a:t>Experience in steel, cement, refining, midstream, petrochemical, power and terminals/storage sectors</a:t>
            </a:r>
          </a:p>
          <a:p>
            <a:pPr>
              <a:buSzPct val="60000"/>
            </a:pPr>
            <a:r>
              <a:rPr lang="en-US" sz="2000" dirty="0">
                <a:solidFill>
                  <a:schemeClr val="tx1"/>
                </a:solidFill>
                <a:cs typeface="Helvetica Neue Light"/>
              </a:rPr>
              <a:t>Yard located in Houston capable of assembling pipe rack modules and skids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5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57D92-BA92-DB8A-4FB5-D93486A9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ADF6-81C7-EAB9-00E0-CBE83E11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Statistics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D9544-5C64-5CBE-5772-EEFEDE8F6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30844" y="4011167"/>
            <a:ext cx="4443984" cy="1542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Through December 2023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5E9879A8-527F-0511-993D-669E51B04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553092"/>
              </p:ext>
            </p:extLst>
          </p:nvPr>
        </p:nvGraphicFramePr>
        <p:xfrm>
          <a:off x="1963850" y="2098007"/>
          <a:ext cx="8034526" cy="1825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4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49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3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57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03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Year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Labor Hours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Total OSHA Recordable Cases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Total Recordable Incident Rate (TRIR)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Restricted Duty Cases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Restricted Duty Case Rate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Lost Time Cases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  Lost Time          Incident Rate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Average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# of Employees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EMR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Rate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2023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344354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2022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267340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2021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498,423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0.57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2020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955,171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1,262,584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92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0B8CB-E80C-48F9-68F5-9C637B4B6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B55AF5F-E71F-5E93-B1CC-9FD83AF9C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A8F0C-7835-6A1B-D15E-C053CD00C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C2459-B77C-414E-C8BB-43A379D6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FDC11-737B-8D2B-B51F-251D4F5A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66" y="393192"/>
            <a:ext cx="9601200" cy="1006366"/>
          </a:xfrm>
        </p:spPr>
        <p:txBody>
          <a:bodyPr/>
          <a:lstStyle/>
          <a:p>
            <a:r>
              <a:rPr lang="en-US" sz="4400" dirty="0"/>
              <a:t>Terminal</a:t>
            </a:r>
            <a:r>
              <a:rPr lang="en-US" dirty="0"/>
              <a:t> Industries Served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E4B31-E2AC-50BA-685D-20CE11C17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166" y="1181701"/>
            <a:ext cx="9601200" cy="3126828"/>
          </a:xfrm>
        </p:spPr>
        <p:txBody>
          <a:bodyPr>
            <a:normAutofit fontScale="92500" lnSpcReduction="20000"/>
          </a:bodyPr>
          <a:lstStyle/>
          <a:p>
            <a:pPr>
              <a:buSzPct val="60000"/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Helvetica Neue Light"/>
              </a:rPr>
              <a:t>Bulk Liquids/Chemical/Hydrocarbons</a:t>
            </a:r>
          </a:p>
          <a:p>
            <a:pPr>
              <a:buSzPct val="60000"/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Helvetica Neue Light"/>
              </a:rPr>
              <a:t>Rail Loading Facilities</a:t>
            </a:r>
          </a:p>
          <a:p>
            <a:pPr>
              <a:buSzPct val="60000"/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Helvetica Neue Light"/>
              </a:rPr>
              <a:t>Truck Loading Facilities</a:t>
            </a:r>
          </a:p>
          <a:p>
            <a:pPr>
              <a:buSzPct val="60000"/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Helvetica Neue Light"/>
              </a:rPr>
              <a:t>Blending Terminals</a:t>
            </a:r>
          </a:p>
          <a:p>
            <a:pPr>
              <a:buSzPct val="60000"/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Helvetica Neue Light"/>
              </a:rPr>
              <a:t>Marine Ship and Barge </a:t>
            </a:r>
            <a:br>
              <a:rPr lang="en-US" sz="2400" dirty="0">
                <a:solidFill>
                  <a:schemeClr val="tx1"/>
                </a:solidFill>
                <a:cs typeface="Helvetica Neue Light"/>
              </a:rPr>
            </a:br>
            <a:r>
              <a:rPr lang="en-US" sz="2400" dirty="0">
                <a:solidFill>
                  <a:schemeClr val="tx1"/>
                </a:solidFill>
                <a:cs typeface="Helvetica Neue Light"/>
              </a:rPr>
              <a:t>Loading and Unloading Facilities</a:t>
            </a:r>
          </a:p>
          <a:p>
            <a:pPr>
              <a:buSzPct val="60000"/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Helvetica Neue Light"/>
              </a:rPr>
              <a:t>Pumping Stations</a:t>
            </a:r>
          </a:p>
          <a:p>
            <a:pPr>
              <a:buSzPct val="60000"/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Helvetica Neue Light"/>
              </a:rPr>
              <a:t>Pipeline Compressor Stations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5682E-2D4E-CA35-0CA1-6690AE199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/>
          <a:stretch/>
        </p:blipFill>
        <p:spPr>
          <a:xfrm>
            <a:off x="7217964" y="4308529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3B6F4-45B9-FA7C-B683-13C669411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/>
        </p:blipFill>
        <p:spPr>
          <a:xfrm>
            <a:off x="9889827" y="4308529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A64D5-370D-FBC8-5AC7-7EC4CB4703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11" b="10214"/>
          <a:stretch/>
        </p:blipFill>
        <p:spPr>
          <a:xfrm>
            <a:off x="8521471" y="2258757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B0457-DFFD-1E92-DA5D-6A57F6F7AE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" r="45330"/>
          <a:stretch/>
        </p:blipFill>
        <p:spPr>
          <a:xfrm>
            <a:off x="9889828" y="208985"/>
            <a:ext cx="2057399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72B96-7757-421E-64FD-3F2EEE2132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7" b="5264"/>
          <a:stretch/>
        </p:blipFill>
        <p:spPr>
          <a:xfrm>
            <a:off x="7217964" y="208985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42279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408D15-DE97-F64D-96D3-00667EE68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0166" y="1267967"/>
            <a:ext cx="4861034" cy="3252953"/>
          </a:xfrm>
        </p:spPr>
        <p:txBody>
          <a:bodyPr/>
          <a:lstStyle/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Refining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Petrochemical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Chemical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Midstream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Blending/Packaging Facilities</a:t>
            </a:r>
          </a:p>
          <a:p>
            <a:pPr marL="285750" indent="-285750">
              <a:buSzPct val="60000"/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Plant Relocations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335C2B-3966-BA44-BD25-7B639194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66" y="423672"/>
            <a:ext cx="10231820" cy="844295"/>
          </a:xfrm>
        </p:spPr>
        <p:txBody>
          <a:bodyPr/>
          <a:lstStyle/>
          <a:p>
            <a:r>
              <a:rPr lang="en-US" dirty="0"/>
              <a:t>Process Industries Served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AEB4C-D126-FDE4-15F8-1CB64A672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16933"/>
          <a:stretch/>
        </p:blipFill>
        <p:spPr>
          <a:xfrm>
            <a:off x="5119075" y="1738883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FF774-F90B-ED19-C7E6-CF29D04B9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2858" b="1534"/>
          <a:stretch/>
        </p:blipFill>
        <p:spPr>
          <a:xfrm>
            <a:off x="5120421" y="4038600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37459-F08A-660A-5C05-20872BE44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903" b="1534"/>
          <a:stretch/>
        </p:blipFill>
        <p:spPr>
          <a:xfrm>
            <a:off x="10013193" y="4038600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9EEBB0-8C92-4B38-59C2-F729157F4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/>
        </p:blipFill>
        <p:spPr>
          <a:xfrm>
            <a:off x="7277418" y="1738883"/>
            <a:ext cx="2634832" cy="412851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923AB-D267-0F7B-70BD-4F664889BB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68"/>
          <a:stretch/>
        </p:blipFill>
        <p:spPr>
          <a:xfrm>
            <a:off x="10013193" y="1738883"/>
            <a:ext cx="2057400" cy="182880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3714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7B3B-0083-524E-BEB1-56931352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362712"/>
            <a:ext cx="9975770" cy="1485900"/>
          </a:xfrm>
        </p:spPr>
        <p:txBody>
          <a:bodyPr/>
          <a:lstStyle/>
          <a:p>
            <a:r>
              <a:rPr lang="en-US" dirty="0"/>
              <a:t>Gas Processing Industry Construction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970C-E372-9045-B9EE-C917CC2D3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3228" y="1781208"/>
            <a:ext cx="4505364" cy="3228182"/>
          </a:xfrm>
        </p:spPr>
        <p:txBody>
          <a:bodyPr>
            <a:noAutofit/>
          </a:bodyPr>
          <a:lstStyle/>
          <a:p>
            <a:pPr marL="342900" indent="-342900">
              <a:buSzPct val="6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Complete Processing Units</a:t>
            </a:r>
          </a:p>
          <a:p>
            <a:pPr marL="342900" indent="-342900">
              <a:buSzPct val="60000"/>
              <a:buFont typeface="Wingdings" charset="2"/>
              <a:buChar char="§"/>
            </a:pPr>
            <a:r>
              <a:rPr lang="en-US" dirty="0" err="1">
                <a:solidFill>
                  <a:schemeClr val="tx1"/>
                </a:solidFill>
                <a:cs typeface="Helvetica Neue Light"/>
              </a:rPr>
              <a:t>Cryo</a:t>
            </a:r>
            <a:r>
              <a:rPr lang="en-US" dirty="0">
                <a:solidFill>
                  <a:schemeClr val="tx1"/>
                </a:solidFill>
                <a:cs typeface="Helvetica Neue Light"/>
              </a:rPr>
              <a:t> Plants</a:t>
            </a:r>
          </a:p>
          <a:p>
            <a:pPr marL="342900" indent="-342900">
              <a:buSzPct val="6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Manifolds</a:t>
            </a:r>
          </a:p>
          <a:p>
            <a:pPr marL="342900" indent="-342900">
              <a:buSzPct val="6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Splitters</a:t>
            </a:r>
          </a:p>
          <a:p>
            <a:pPr marL="342900" indent="-342900">
              <a:buSzPct val="6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Compression Stations</a:t>
            </a:r>
          </a:p>
          <a:p>
            <a:pPr marL="342900" indent="-342900">
              <a:buSzPct val="6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Pumping Stations</a:t>
            </a:r>
          </a:p>
          <a:p>
            <a:pPr marL="342900" indent="-342900">
              <a:buSzPct val="6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Rotating Equipment Installation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 Neue Light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2B157-4D34-FB1A-4DA4-70420095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157" y="3931254"/>
            <a:ext cx="3599935" cy="193992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97C98E-F41F-C46A-E766-E98F6AB8F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30" y="2455715"/>
            <a:ext cx="3584759" cy="194657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E214C-007A-96B8-D9DE-AEF5873EC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158" y="986822"/>
            <a:ext cx="3599935" cy="1939925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25043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1F697-6DA4-797F-6F94-A69A01768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09B0-38FC-B235-50E9-2154E8BE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441960"/>
            <a:ext cx="9975770" cy="1485900"/>
          </a:xfrm>
        </p:spPr>
        <p:txBody>
          <a:bodyPr/>
          <a:lstStyle/>
          <a:p>
            <a:r>
              <a:rPr lang="en-US" dirty="0"/>
              <a:t>Power, Steel and Heavy Machinery Industries Served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A7ECC-B498-4DBD-B4CD-71A6BECA6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3228" y="1976279"/>
            <a:ext cx="4443984" cy="2254765"/>
          </a:xfrm>
        </p:spPr>
        <p:txBody>
          <a:bodyPr>
            <a:normAutofit fontScale="92500"/>
          </a:bodyPr>
          <a:lstStyle/>
          <a:p>
            <a:pPr>
              <a:buSzPct val="6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Steel Mill and Steel Manufacturing</a:t>
            </a:r>
          </a:p>
          <a:p>
            <a:pPr>
              <a:buSzPct val="6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Air Quality Control Equipment</a:t>
            </a:r>
          </a:p>
          <a:p>
            <a:pPr>
              <a:buSzPct val="6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Gas Turbine: </a:t>
            </a:r>
            <a:br>
              <a:rPr lang="en-US" dirty="0">
                <a:solidFill>
                  <a:schemeClr val="tx1"/>
                </a:solidFill>
                <a:cs typeface="Helvetica Neue Light"/>
              </a:rPr>
            </a:br>
            <a:r>
              <a:rPr lang="en-US" dirty="0">
                <a:solidFill>
                  <a:schemeClr val="tx1"/>
                </a:solidFill>
                <a:cs typeface="Helvetica Neue Light"/>
              </a:rPr>
              <a:t>Single Cycle &amp; Combined Cycle</a:t>
            </a:r>
          </a:p>
          <a:p>
            <a:pPr>
              <a:buSzPct val="6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Helvetica Neue Light"/>
              </a:rPr>
              <a:t>Steam Turbine Generation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 Neue Light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30DBE-7C13-77AC-948B-9DE376791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80" y="3621727"/>
            <a:ext cx="2994231" cy="224567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43E32-0CE3-B461-36F5-A392C6659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18" b="8257"/>
          <a:stretch/>
        </p:blipFill>
        <p:spPr>
          <a:xfrm>
            <a:off x="9025320" y="4110930"/>
            <a:ext cx="2243910" cy="199458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82E8E-C07D-A93E-5765-754C4DD676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7692"/>
          <a:stretch/>
        </p:blipFill>
        <p:spPr>
          <a:xfrm>
            <a:off x="9025320" y="1184910"/>
            <a:ext cx="2994231" cy="276427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E4FD4-C7C7-0B9C-DB03-617B0EF81E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9" b="6250"/>
          <a:stretch/>
        </p:blipFill>
        <p:spPr>
          <a:xfrm>
            <a:off x="6559101" y="1434414"/>
            <a:ext cx="2243910" cy="1994586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10879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1AB3F-BE7A-421D-3366-84F6FD04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E480-5B97-A8D1-6484-21406794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350520"/>
            <a:ext cx="9975770" cy="1485900"/>
          </a:xfrm>
        </p:spPr>
        <p:txBody>
          <a:bodyPr/>
          <a:lstStyle/>
          <a:p>
            <a:r>
              <a:rPr lang="en-US" dirty="0"/>
              <a:t>Construction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007C8-170E-94E2-9CC9-9DF7DB898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3228" y="1154430"/>
            <a:ext cx="4443984" cy="41696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1800" dirty="0">
                <a:solidFill>
                  <a:schemeClr val="tx1"/>
                </a:solidFill>
                <a:cs typeface="Helvetica Neue Light"/>
              </a:rPr>
              <a:t>Self Performed by Lexicon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Civil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Foundations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Structural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Piping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Mechanical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Coatings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Insulation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Scaffolding</a:t>
            </a:r>
          </a:p>
          <a:p>
            <a:pPr>
              <a:buClrTx/>
              <a:buFont typeface="Wingdings" charset="2"/>
              <a:buChar char="§"/>
            </a:pPr>
            <a:r>
              <a:rPr lang="en-US" sz="1800" dirty="0">
                <a:solidFill>
                  <a:schemeClr val="tx1"/>
                </a:solidFill>
                <a:cs typeface="Helvetica Neue Light"/>
              </a:rPr>
              <a:t>Subcontracted and managed by Lexicon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Engineering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Electrical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I&amp;C</a:t>
            </a:r>
          </a:p>
          <a:p>
            <a:pPr lvl="1">
              <a:buFont typeface="Wingdings" charset="2"/>
              <a:buChar char="§"/>
            </a:pPr>
            <a:r>
              <a:rPr lang="en-US" sz="1600" i="0" dirty="0">
                <a:solidFill>
                  <a:schemeClr val="tx1"/>
                </a:solidFill>
                <a:cs typeface="Helvetica Neue Light"/>
              </a:rPr>
              <a:t>Rigging (Heavy Lifts)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6350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Lexicon">
      <a:dk1>
        <a:srgbClr val="000000"/>
      </a:dk1>
      <a:lt1>
        <a:srgbClr val="FFFFFF"/>
      </a:lt1>
      <a:dk2>
        <a:srgbClr val="27282D"/>
      </a:dk2>
      <a:lt2>
        <a:srgbClr val="E0E0E0"/>
      </a:lt2>
      <a:accent1>
        <a:srgbClr val="0075C9"/>
      </a:accent1>
      <a:accent2>
        <a:srgbClr val="231F20"/>
      </a:accent2>
      <a:accent3>
        <a:srgbClr val="44D5DC"/>
      </a:accent3>
      <a:accent4>
        <a:srgbClr val="FE9E43"/>
      </a:accent4>
      <a:accent5>
        <a:srgbClr val="FEFFFE"/>
      </a:accent5>
      <a:accent6>
        <a:srgbClr val="FFFFFF"/>
      </a:accent6>
      <a:hlink>
        <a:srgbClr val="44D5DC"/>
      </a:hlink>
      <a:folHlink>
        <a:srgbClr val="94C9C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2452</TotalTime>
  <Words>439</Words>
  <Application>Microsoft Macintosh PowerPoint</Application>
  <PresentationFormat>Widescreen</PresentationFormat>
  <Paragraphs>144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Corbel</vt:lpstr>
      <vt:lpstr>Franklin Gothic Book</vt:lpstr>
      <vt:lpstr>Arial</vt:lpstr>
      <vt:lpstr>Helvetica Neue Light</vt:lpstr>
      <vt:lpstr>Raleway</vt:lpstr>
      <vt:lpstr>Calibri</vt:lpstr>
      <vt:lpstr>Wingdings</vt:lpstr>
      <vt:lpstr>Crop</vt:lpstr>
      <vt:lpstr>PowerPoint Presentation</vt:lpstr>
      <vt:lpstr>PowerPoint Presentation</vt:lpstr>
      <vt:lpstr>Safety Statistics</vt:lpstr>
      <vt:lpstr>PowerPoint Presentation</vt:lpstr>
      <vt:lpstr>Terminal Industries Served</vt:lpstr>
      <vt:lpstr>Process Industries Served</vt:lpstr>
      <vt:lpstr>Gas Processing Industry Construction Services</vt:lpstr>
      <vt:lpstr>Power, Steel and Heavy Machinery Industries Served</vt:lpstr>
      <vt:lpstr>Construction Services</vt:lpstr>
      <vt:lpstr>Fabrication Capabilities In-house structural, plate work and pressure vessel fabrication</vt:lpstr>
      <vt:lpstr>Heavy Industrial Facility Relocations and Installations</vt:lpstr>
      <vt:lpstr>Construction of Major Terminals and Expansion</vt:lpstr>
      <vt:lpstr>Module and Skid Assembly</vt:lpstr>
      <vt:lpstr>Thank You We welcome the opportunity to serve you.</vt:lpstr>
    </vt:vector>
  </TitlesOfParts>
  <Manager/>
  <Company>Lexicon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Lexicon’s Fall Protection</dc:title>
  <dc:subject/>
  <dc:creator>Justin Lareau</dc:creator>
  <cp:keywords/>
  <dc:description/>
  <cp:lastModifiedBy>Bill Fitzgerald</cp:lastModifiedBy>
  <cp:revision>56</cp:revision>
  <dcterms:created xsi:type="dcterms:W3CDTF">2021-04-28T11:12:06Z</dcterms:created>
  <dcterms:modified xsi:type="dcterms:W3CDTF">2024-02-12T19:55:05Z</dcterms:modified>
  <cp:category/>
</cp:coreProperties>
</file>