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6"/>
  </p:notesMasterIdLst>
  <p:sldIdLst>
    <p:sldId id="429" r:id="rId5"/>
    <p:sldId id="285" r:id="rId6"/>
    <p:sldId id="426" r:id="rId7"/>
    <p:sldId id="335" r:id="rId8"/>
    <p:sldId id="386" r:id="rId9"/>
    <p:sldId id="395" r:id="rId10"/>
    <p:sldId id="444" r:id="rId11"/>
    <p:sldId id="451" r:id="rId12"/>
    <p:sldId id="394" r:id="rId13"/>
    <p:sldId id="400" r:id="rId14"/>
    <p:sldId id="402" r:id="rId15"/>
    <p:sldId id="401" r:id="rId16"/>
    <p:sldId id="403" r:id="rId17"/>
    <p:sldId id="406" r:id="rId18"/>
    <p:sldId id="422" r:id="rId19"/>
    <p:sldId id="421" r:id="rId20"/>
    <p:sldId id="416" r:id="rId21"/>
    <p:sldId id="423" r:id="rId22"/>
    <p:sldId id="430" r:id="rId23"/>
    <p:sldId id="418" r:id="rId24"/>
    <p:sldId id="417" r:id="rId25"/>
    <p:sldId id="443" r:id="rId26"/>
    <p:sldId id="442" r:id="rId27"/>
    <p:sldId id="413" r:id="rId28"/>
    <p:sldId id="414" r:id="rId29"/>
    <p:sldId id="407" r:id="rId30"/>
    <p:sldId id="408" r:id="rId31"/>
    <p:sldId id="436" r:id="rId32"/>
    <p:sldId id="434" r:id="rId33"/>
    <p:sldId id="390" r:id="rId34"/>
    <p:sldId id="27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7D46EF-E9FF-41DE-B3BE-E9E049A9968A}" v="16" dt="2026-01-30T20:04:45.7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86485" autoAdjust="0"/>
  </p:normalViewPr>
  <p:slideViewPr>
    <p:cSldViewPr snapToGrid="0">
      <p:cViewPr varScale="1">
        <p:scale>
          <a:sx n="100" d="100"/>
          <a:sy n="100" d="100"/>
        </p:scale>
        <p:origin x="184" y="3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C762F-2875-43AB-B48E-0C609723A22E}" type="datetimeFigureOut">
              <a:rPr lang="en-US" smtClean="0"/>
              <a:t>1/30/26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9D43E-98A8-4C20-98E9-A12EE690F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10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3E6E-DDE2-4CB2-BC95-42E076F09D8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55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3E6E-DDE2-4CB2-BC95-42E076F09D8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66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3E6E-DDE2-4CB2-BC95-42E076F09D8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71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F0845-528E-6B5E-03EC-39B85202E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27343A-953B-EAD9-967E-5201133EDE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ED9CC3-C50E-F90B-77C5-E4F743670E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4AB20-75C9-15EA-127E-2B9611D0AD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3E6E-DDE2-4CB2-BC95-42E076F09D8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95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91576-538A-7C55-3E0E-6B7440477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18D61C-B43B-3685-3E4C-F1CFDA591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FFA854-C1D1-CE87-D6B2-E7BFD2BDD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824A3-ED59-C44B-4EAF-66B958E16F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3E6E-DDE2-4CB2-BC95-42E076F09D8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41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3E6E-DDE2-4CB2-BC95-42E076F09D8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57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9D43E-98A8-4C20-98E9-A12EE690F9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47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385" y="1483720"/>
            <a:ext cx="8361229" cy="1734495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0162" y="3786745"/>
            <a:ext cx="6831673" cy="474143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7B760-DB2B-4E46-800E-53CDB296A749}"/>
              </a:ext>
            </a:extLst>
          </p:cNvPr>
          <p:cNvSpPr/>
          <p:nvPr userDrawn="1"/>
        </p:nvSpPr>
        <p:spPr>
          <a:xfrm>
            <a:off x="0" y="6238938"/>
            <a:ext cx="12192000" cy="619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901A072-5F0B-6C44-9E64-DADA18D5CB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95" y="5024135"/>
            <a:ext cx="4390811" cy="91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04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Copy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5731" y="1122682"/>
            <a:ext cx="3639319" cy="1734495"/>
          </a:xfrm>
        </p:spPr>
        <p:txBody>
          <a:bodyPr anchor="b">
            <a:noAutofit/>
          </a:bodyPr>
          <a:lstStyle>
            <a:lvl1pPr algn="l">
              <a:defRPr sz="4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732" y="3292759"/>
            <a:ext cx="4203924" cy="1510469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body copy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7B760-DB2B-4E46-800E-53CDB296A749}"/>
              </a:ext>
            </a:extLst>
          </p:cNvPr>
          <p:cNvSpPr/>
          <p:nvPr userDrawn="1"/>
        </p:nvSpPr>
        <p:spPr>
          <a:xfrm>
            <a:off x="5391807" y="0"/>
            <a:ext cx="680019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D4370F-BF89-AC44-82EE-528B53088C6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01078" y="1122682"/>
            <a:ext cx="5581650" cy="4740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6E7D45-9058-5542-993D-C015DFAC61E8}"/>
              </a:ext>
            </a:extLst>
          </p:cNvPr>
          <p:cNvSpPr/>
          <p:nvPr userDrawn="1"/>
        </p:nvSpPr>
        <p:spPr>
          <a:xfrm>
            <a:off x="0" y="6390290"/>
            <a:ext cx="12192000" cy="467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FEB73B5-02A8-564D-A6E3-64E7A00332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8" y="5791474"/>
            <a:ext cx="2237974" cy="46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42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5731" y="1942489"/>
            <a:ext cx="3639319" cy="1734495"/>
          </a:xfrm>
        </p:spPr>
        <p:txBody>
          <a:bodyPr anchor="t" anchorCtr="0">
            <a:noAutofit/>
          </a:bodyPr>
          <a:lstStyle>
            <a:lvl1pPr algn="l">
              <a:defRPr sz="4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7B760-DB2B-4E46-800E-53CDB296A749}"/>
              </a:ext>
            </a:extLst>
          </p:cNvPr>
          <p:cNvSpPr/>
          <p:nvPr userDrawn="1"/>
        </p:nvSpPr>
        <p:spPr>
          <a:xfrm>
            <a:off x="4950373" y="0"/>
            <a:ext cx="724162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D4370F-BF89-AC44-82EE-528B53088C6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49159" y="1122682"/>
            <a:ext cx="5833569" cy="4740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6E7D45-9058-5542-993D-C015DFAC61E8}"/>
              </a:ext>
            </a:extLst>
          </p:cNvPr>
          <p:cNvSpPr/>
          <p:nvPr userDrawn="1"/>
        </p:nvSpPr>
        <p:spPr>
          <a:xfrm>
            <a:off x="0" y="6390290"/>
            <a:ext cx="12192000" cy="467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884BEBB-6B13-4942-8DE1-CE42838A7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8" y="5791474"/>
            <a:ext cx="2237974" cy="46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5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166" y="685800"/>
            <a:ext cx="9601200" cy="100636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166" y="1943701"/>
            <a:ext cx="9601200" cy="3126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48228C-1EEE-0A45-B5A3-A291531D190E}"/>
              </a:ext>
            </a:extLst>
          </p:cNvPr>
          <p:cNvSpPr/>
          <p:nvPr userDrawn="1"/>
        </p:nvSpPr>
        <p:spPr>
          <a:xfrm>
            <a:off x="0" y="6390290"/>
            <a:ext cx="12192000" cy="467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7FD8114-AF1B-184D-9994-BDAA78EBD1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8" y="5791474"/>
            <a:ext cx="2237974" cy="46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8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166" y="685801"/>
            <a:ext cx="10331668" cy="848710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30164" y="3216163"/>
            <a:ext cx="2385849" cy="2427889"/>
          </a:xfrm>
        </p:spPr>
        <p:txBody>
          <a:bodyPr/>
          <a:lstStyle>
            <a:lvl1pPr marL="0" indent="0" algn="ctr">
              <a:buFontTx/>
              <a:buNone/>
              <a:defRPr sz="1400" b="0" i="0">
                <a:latin typeface="Raleway" panose="020B0503030101060003" pitchFamily="34" charset="77"/>
              </a:defRPr>
            </a:lvl1pPr>
            <a:lvl2pPr marL="530352" indent="0" algn="ctr">
              <a:buFontTx/>
              <a:buNone/>
              <a:defRPr sz="1600" b="0" i="1">
                <a:latin typeface="Raleway" panose="020B0503030101060003" pitchFamily="34" charset="77"/>
              </a:defRPr>
            </a:lvl2pPr>
            <a:lvl3pPr marL="987552" indent="0">
              <a:buFontTx/>
              <a:buNone/>
              <a:defRPr/>
            </a:lvl3pPr>
            <a:lvl4pPr marL="1444752" indent="0">
              <a:buFontTx/>
              <a:buNone/>
              <a:defRPr/>
            </a:lvl4pPr>
            <a:lvl5pPr marL="1901952" indent="0">
              <a:buFontTx/>
              <a:buNone/>
              <a:defRPr/>
            </a:lvl5pPr>
          </a:lstStyle>
          <a:p>
            <a:pPr lvl="0"/>
            <a:r>
              <a:rPr lang="en-US"/>
              <a:t>Click to Add Copy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48228C-1EEE-0A45-B5A3-A291531D190E}"/>
              </a:ext>
            </a:extLst>
          </p:cNvPr>
          <p:cNvSpPr/>
          <p:nvPr userDrawn="1"/>
        </p:nvSpPr>
        <p:spPr>
          <a:xfrm>
            <a:off x="0" y="6390290"/>
            <a:ext cx="12192000" cy="467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8687D5-4D27-3945-8716-D51AA4D6CAEC}"/>
              </a:ext>
            </a:extLst>
          </p:cNvPr>
          <p:cNvSpPr/>
          <p:nvPr userDrawn="1"/>
        </p:nvSpPr>
        <p:spPr>
          <a:xfrm>
            <a:off x="930165" y="1693986"/>
            <a:ext cx="2385849" cy="467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487D6C-F009-D744-A600-04950D79988D}"/>
              </a:ext>
            </a:extLst>
          </p:cNvPr>
          <p:cNvSpPr/>
          <p:nvPr userDrawn="1"/>
        </p:nvSpPr>
        <p:spPr>
          <a:xfrm>
            <a:off x="3578772" y="1693986"/>
            <a:ext cx="2385849" cy="467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BA800F-057A-4D4A-B0D0-1EDFCE3D8F4E}"/>
              </a:ext>
            </a:extLst>
          </p:cNvPr>
          <p:cNvSpPr/>
          <p:nvPr userDrawn="1"/>
        </p:nvSpPr>
        <p:spPr>
          <a:xfrm>
            <a:off x="6227379" y="1693986"/>
            <a:ext cx="2385849" cy="467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DB14BC-1C7D-7B4A-8BC5-6187BC9318FF}"/>
              </a:ext>
            </a:extLst>
          </p:cNvPr>
          <p:cNvSpPr/>
          <p:nvPr userDrawn="1"/>
        </p:nvSpPr>
        <p:spPr>
          <a:xfrm>
            <a:off x="8875985" y="1693986"/>
            <a:ext cx="2385849" cy="467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976207-4B3C-7C4C-BBEC-981ADCA982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5189" y="1765002"/>
            <a:ext cx="1955800" cy="342299"/>
          </a:xfrm>
        </p:spPr>
        <p:txBody>
          <a:bodyPr/>
          <a:lstStyle>
            <a:lvl1pPr marL="0" indent="0" algn="ctr">
              <a:buFontTx/>
              <a:buNone/>
              <a:defRPr sz="1800" b="1" i="0">
                <a:latin typeface="Raleway" panose="020B0503030101060003" pitchFamily="34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E322B4-12E1-414F-8131-B131183FB4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4306" y="1765002"/>
            <a:ext cx="1955800" cy="342299"/>
          </a:xfrm>
        </p:spPr>
        <p:txBody>
          <a:bodyPr/>
          <a:lstStyle>
            <a:lvl1pPr marL="0" indent="0" algn="ctr">
              <a:buFontTx/>
              <a:buNone/>
              <a:defRPr sz="1800" b="1" i="0">
                <a:latin typeface="Raleway" panose="020B0503030101060003" pitchFamily="34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9CA219D-AD56-D94D-BDE2-66FA39887F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1892" y="1765002"/>
            <a:ext cx="1955800" cy="342299"/>
          </a:xfrm>
        </p:spPr>
        <p:txBody>
          <a:bodyPr/>
          <a:lstStyle>
            <a:lvl1pPr marL="0" indent="0" algn="ctr">
              <a:buFontTx/>
              <a:buNone/>
              <a:defRPr sz="1800" b="1" i="0">
                <a:latin typeface="Raleway" panose="020B0503030101060003" pitchFamily="34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7E98D66-6550-784B-9FE9-F7612C28EF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9988" y="1765002"/>
            <a:ext cx="1955800" cy="342299"/>
          </a:xfrm>
        </p:spPr>
        <p:txBody>
          <a:bodyPr/>
          <a:lstStyle>
            <a:lvl1pPr marL="0" indent="0" algn="ctr">
              <a:buFontTx/>
              <a:buNone/>
              <a:defRPr sz="1800" b="1" i="0">
                <a:latin typeface="Raleway" panose="020B0503030101060003" pitchFamily="34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AE707D7-CEFC-5E4F-B018-509108CB61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0164" y="2290521"/>
            <a:ext cx="2391105" cy="323807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 sz="1600" b="1" i="0">
                <a:latin typeface="Raleway" panose="020B0503030101060003" pitchFamily="34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Sub Head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44EE8AE-B97A-F44B-864F-0F7571DDAE5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578771" y="3216163"/>
            <a:ext cx="2385849" cy="2427889"/>
          </a:xfrm>
        </p:spPr>
        <p:txBody>
          <a:bodyPr/>
          <a:lstStyle>
            <a:lvl1pPr marL="0" indent="0" algn="ctr">
              <a:buFontTx/>
              <a:buNone/>
              <a:defRPr sz="1400" b="0" i="0">
                <a:latin typeface="Raleway" panose="020B0503030101060003" pitchFamily="34" charset="77"/>
              </a:defRPr>
            </a:lvl1pPr>
            <a:lvl2pPr marL="530352" indent="0" algn="ctr">
              <a:buFontTx/>
              <a:buNone/>
              <a:defRPr sz="1600" b="0" i="1">
                <a:latin typeface="Raleway" panose="020B0503030101060003" pitchFamily="34" charset="77"/>
              </a:defRPr>
            </a:lvl2pPr>
            <a:lvl3pPr marL="987552" indent="0">
              <a:buFontTx/>
              <a:buNone/>
              <a:defRPr/>
            </a:lvl3pPr>
            <a:lvl4pPr marL="1444752" indent="0">
              <a:buFontTx/>
              <a:buNone/>
              <a:defRPr/>
            </a:lvl4pPr>
            <a:lvl5pPr marL="1901952" indent="0">
              <a:buFontTx/>
              <a:buNone/>
              <a:defRPr/>
            </a:lvl5pPr>
          </a:lstStyle>
          <a:p>
            <a:pPr lvl="0"/>
            <a:r>
              <a:rPr lang="en-US"/>
              <a:t>Click to Add Copy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719B4D38-9270-7242-AFBC-4FCC9637B8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8771" y="2290521"/>
            <a:ext cx="2391105" cy="323807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 sz="1600" b="1" i="0">
                <a:latin typeface="Raleway" panose="020B0503030101060003" pitchFamily="34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Sub Head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51889DA-48B6-194B-B524-9A6E510FBE7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227378" y="3216163"/>
            <a:ext cx="2385849" cy="2427889"/>
          </a:xfrm>
        </p:spPr>
        <p:txBody>
          <a:bodyPr/>
          <a:lstStyle>
            <a:lvl1pPr marL="0" indent="0" algn="ctr">
              <a:buFontTx/>
              <a:buNone/>
              <a:defRPr sz="1400" b="0" i="0">
                <a:latin typeface="Raleway" panose="020B0503030101060003" pitchFamily="34" charset="77"/>
              </a:defRPr>
            </a:lvl1pPr>
            <a:lvl2pPr marL="530352" indent="0" algn="ctr">
              <a:buFontTx/>
              <a:buNone/>
              <a:defRPr sz="1600" b="0" i="1">
                <a:latin typeface="Raleway" panose="020B0503030101060003" pitchFamily="34" charset="77"/>
              </a:defRPr>
            </a:lvl2pPr>
            <a:lvl3pPr marL="987552" indent="0">
              <a:buFontTx/>
              <a:buNone/>
              <a:defRPr/>
            </a:lvl3pPr>
            <a:lvl4pPr marL="1444752" indent="0">
              <a:buFontTx/>
              <a:buNone/>
              <a:defRPr/>
            </a:lvl4pPr>
            <a:lvl5pPr marL="1901952" indent="0">
              <a:buFontTx/>
              <a:buNone/>
              <a:defRPr/>
            </a:lvl5pPr>
          </a:lstStyle>
          <a:p>
            <a:pPr lvl="0"/>
            <a:r>
              <a:rPr lang="en-US"/>
              <a:t>Click to Add Copy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1C5370F-20DC-6843-B563-DA3DB54E4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27378" y="2290521"/>
            <a:ext cx="2391105" cy="323807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 sz="1600" b="1" i="0">
                <a:latin typeface="Raleway" panose="020B0503030101060003" pitchFamily="34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Sub Head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4998EF7-50DA-1C44-8013-7FBAEFAEE8D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886495" y="3216163"/>
            <a:ext cx="2385849" cy="2427889"/>
          </a:xfrm>
        </p:spPr>
        <p:txBody>
          <a:bodyPr/>
          <a:lstStyle>
            <a:lvl1pPr marL="0" indent="0" algn="ctr">
              <a:buFontTx/>
              <a:buNone/>
              <a:defRPr sz="1400" b="0" i="0">
                <a:latin typeface="Raleway" panose="020B0503030101060003" pitchFamily="34" charset="77"/>
              </a:defRPr>
            </a:lvl1pPr>
            <a:lvl2pPr marL="530352" indent="0" algn="ctr">
              <a:buFontTx/>
              <a:buNone/>
              <a:defRPr sz="1600" b="0" i="1">
                <a:latin typeface="Raleway" panose="020B0503030101060003" pitchFamily="34" charset="77"/>
              </a:defRPr>
            </a:lvl2pPr>
            <a:lvl3pPr marL="987552" indent="0">
              <a:buFontTx/>
              <a:buNone/>
              <a:defRPr/>
            </a:lvl3pPr>
            <a:lvl4pPr marL="1444752" indent="0">
              <a:buFontTx/>
              <a:buNone/>
              <a:defRPr/>
            </a:lvl4pPr>
            <a:lvl5pPr marL="1901952" indent="0">
              <a:buFontTx/>
              <a:buNone/>
              <a:defRPr/>
            </a:lvl5pPr>
          </a:lstStyle>
          <a:p>
            <a:pPr lvl="0"/>
            <a:r>
              <a:rPr lang="en-US"/>
              <a:t>Click to Add Copy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4C630663-08E0-2541-B93B-41C567CE9C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86495" y="2290521"/>
            <a:ext cx="2391105" cy="323807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 sz="1600" b="1" i="0">
                <a:latin typeface="Raleway" panose="020B0503030101060003" pitchFamily="34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Sub Head</a:t>
            </a:r>
          </a:p>
        </p:txBody>
      </p:sp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BE0D7D8-01D4-CC4E-9150-954EFA5753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8" y="5791474"/>
            <a:ext cx="2237974" cy="46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6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30166" y="2285999"/>
            <a:ext cx="4861034" cy="325295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05903" y="2270233"/>
            <a:ext cx="4447786" cy="32687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E4645F-4C9C-0F40-B89A-550F77ADA7B9}"/>
              </a:ext>
            </a:extLst>
          </p:cNvPr>
          <p:cNvSpPr/>
          <p:nvPr userDrawn="1"/>
        </p:nvSpPr>
        <p:spPr>
          <a:xfrm>
            <a:off x="0" y="6390290"/>
            <a:ext cx="12192000" cy="467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30792F-2F8C-5D45-8E26-2A24E2EB77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0166" y="685800"/>
            <a:ext cx="10231820" cy="1485900"/>
          </a:xfrm>
        </p:spPr>
        <p:txBody>
          <a:bodyPr/>
          <a:lstStyle/>
          <a:p>
            <a:r>
              <a:rPr lang="en-US"/>
              <a:t>Click to Add Headline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E4243A-DB6B-4647-B29E-B5A975D58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8" y="5791474"/>
            <a:ext cx="2237974" cy="46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26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228" y="685800"/>
            <a:ext cx="997577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3228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3228" y="3305207"/>
            <a:ext cx="4443984" cy="225476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25476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CE0971-E2E2-7C4A-9090-27A560C4BE0D}"/>
              </a:ext>
            </a:extLst>
          </p:cNvPr>
          <p:cNvSpPr/>
          <p:nvPr userDrawn="1"/>
        </p:nvSpPr>
        <p:spPr>
          <a:xfrm>
            <a:off x="0" y="6390290"/>
            <a:ext cx="12192000" cy="467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D9CEF80-64AB-8C41-99BB-5C7C799A5D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8" y="5791474"/>
            <a:ext cx="2237974" cy="46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87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577662"/>
            <a:ext cx="9601200" cy="14859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3FC1F6-3664-F642-870A-8779168FEBF5}"/>
              </a:ext>
            </a:extLst>
          </p:cNvPr>
          <p:cNvSpPr/>
          <p:nvPr userDrawn="1"/>
        </p:nvSpPr>
        <p:spPr>
          <a:xfrm>
            <a:off x="0" y="6390290"/>
            <a:ext cx="12192000" cy="467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1BB7A93-562D-444A-8DFB-8828FA0DAE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8" y="5791474"/>
            <a:ext cx="2237974" cy="46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7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3FC1F6-3664-F642-870A-8779168FEBF5}"/>
              </a:ext>
            </a:extLst>
          </p:cNvPr>
          <p:cNvSpPr/>
          <p:nvPr userDrawn="1"/>
        </p:nvSpPr>
        <p:spPr>
          <a:xfrm>
            <a:off x="0" y="6390290"/>
            <a:ext cx="12192000" cy="467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72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9085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62" r:id="rId4"/>
    <p:sldLayoutId id="2147483674" r:id="rId5"/>
    <p:sldLayoutId id="2147483664" r:id="rId6"/>
    <p:sldLayoutId id="2147483665" r:id="rId7"/>
    <p:sldLayoutId id="2147483666" r:id="rId8"/>
    <p:sldLayoutId id="2147483675" r:id="rId9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b="1" i="0" kern="1200" baseline="0">
          <a:solidFill>
            <a:schemeClr val="tx2"/>
          </a:solidFill>
          <a:latin typeface="Raleway ExtraBold" panose="020B0503030101060003" pitchFamily="34" charset="77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Wingdings" pitchFamily="2" charset="2"/>
        <a:buChar char="§"/>
        <a:defRPr sz="2000" b="1" i="0" kern="1200" baseline="0">
          <a:solidFill>
            <a:schemeClr val="tx2"/>
          </a:solidFill>
          <a:latin typeface="Raleway SemiBold" panose="020B0503030101060003" pitchFamily="34" charset="77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b="1" i="1" kern="1200" baseline="0">
          <a:solidFill>
            <a:schemeClr val="tx2"/>
          </a:solidFill>
          <a:latin typeface="Raleway SemiBold" panose="020B0503030101060003" pitchFamily="34" charset="77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Wingdings" pitchFamily="2" charset="2"/>
        <a:buChar char="§"/>
        <a:defRPr sz="1800" b="0" i="0" kern="1200" baseline="0">
          <a:solidFill>
            <a:schemeClr val="tx2"/>
          </a:solidFill>
          <a:latin typeface="Raleway" panose="020B0503030101060003" pitchFamily="34" charset="77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b="0" i="1" kern="1200" baseline="0">
          <a:solidFill>
            <a:schemeClr val="tx2"/>
          </a:solidFill>
          <a:latin typeface="Raleway" panose="020B0503030101060003" pitchFamily="34" charset="77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Wingdings" pitchFamily="2" charset="2"/>
        <a:buChar char="§"/>
        <a:defRPr sz="1600" b="0" i="0" kern="1200" baseline="0">
          <a:solidFill>
            <a:schemeClr val="tx2"/>
          </a:solidFill>
          <a:latin typeface="Raleway Light" panose="020B0403030101060003" pitchFamily="34" charset="77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40A8E3-AA41-EADE-C5F8-0DE7FD530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44" y="1141419"/>
            <a:ext cx="5097838" cy="339723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202F36-01D8-A7A7-D95F-D5018AFE1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012" y="1897875"/>
            <a:ext cx="2599113" cy="322655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347595-3AE5-D6CB-98E3-5C8B6B08E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691" y="488612"/>
            <a:ext cx="3796356" cy="2639202"/>
          </a:xfrm>
          <a:prstGeom prst="rect">
            <a:avLst/>
          </a:prstGeom>
          <a:ln w="635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787281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5B5B9-AFF3-ADFA-603A-A44C5A12A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788" y="239940"/>
            <a:ext cx="10289220" cy="1146329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+mn-lt"/>
              </a:rPr>
              <a:t>e-Commerce Fulfillment Centers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40F385-496D-6494-2088-BA3B029567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1" y="1399916"/>
            <a:ext cx="4930895" cy="293849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EDA843-DB08-F97C-C388-53A8E736E733}"/>
              </a:ext>
            </a:extLst>
          </p:cNvPr>
          <p:cNvSpPr txBox="1"/>
          <p:nvPr/>
        </p:nvSpPr>
        <p:spPr>
          <a:xfrm>
            <a:off x="3257156" y="4518266"/>
            <a:ext cx="583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Project Big Bird – Tracy, CA   26,000 tons   3,800,000 SF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FC336-5730-6442-8232-12A1A9C718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" r="34"/>
          <a:stretch/>
        </p:blipFill>
        <p:spPr>
          <a:xfrm>
            <a:off x="6351940" y="1399916"/>
            <a:ext cx="5304917" cy="293849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9246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5B5B9-AFF3-ADFA-603A-A44C5A12A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788" y="246920"/>
            <a:ext cx="10289220" cy="1146329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+mn-lt"/>
              </a:rPr>
              <a:t>e-Commerce Fulfillment Centers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BD4CA-E851-F336-FE99-5020511BFC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" t="6028" r="264" b="4643"/>
          <a:stretch/>
        </p:blipFill>
        <p:spPr>
          <a:xfrm>
            <a:off x="614257" y="1381652"/>
            <a:ext cx="4998122" cy="311188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CFAEDD-636B-9E15-4435-663E872716A7}"/>
              </a:ext>
            </a:extLst>
          </p:cNvPr>
          <p:cNvSpPr txBox="1"/>
          <p:nvPr/>
        </p:nvSpPr>
        <p:spPr>
          <a:xfrm>
            <a:off x="370765" y="4528288"/>
            <a:ext cx="5426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  <a:ea typeface="Calibri" pitchFamily="34" charset="0"/>
                <a:cs typeface="Times New Roman" pitchFamily="18" charset="0"/>
              </a:rPr>
              <a:t>Project Mastodon</a:t>
            </a:r>
          </a:p>
          <a:p>
            <a:pPr algn="ctr"/>
            <a:r>
              <a:rPr lang="en-US" dirty="0">
                <a:solidFill>
                  <a:schemeClr val="accent6"/>
                </a:solidFill>
                <a:ea typeface="Calibri" pitchFamily="34" charset="0"/>
                <a:cs typeface="Times New Roman" pitchFamily="18" charset="0"/>
              </a:rPr>
              <a:t>Fort Wayne, IN   20,500 Tons  3,400,000 SF 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A162CC-C0F7-247A-AA7B-42629D7083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3"/>
          <a:stretch/>
        </p:blipFill>
        <p:spPr>
          <a:xfrm>
            <a:off x="6597897" y="1401755"/>
            <a:ext cx="4998123" cy="311818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C1B7B5-08CD-7649-BCA1-0E2EC4A139C0}"/>
              </a:ext>
            </a:extLst>
          </p:cNvPr>
          <p:cNvSpPr txBox="1"/>
          <p:nvPr/>
        </p:nvSpPr>
        <p:spPr>
          <a:xfrm>
            <a:off x="6565660" y="4522379"/>
            <a:ext cx="4955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6"/>
                </a:solidFill>
                <a:ea typeface="Calibri" pitchFamily="34" charset="0"/>
                <a:cs typeface="Times New Roman" pitchFamily="18" charset="0"/>
              </a:rPr>
              <a:t>Project Basie</a:t>
            </a:r>
          </a:p>
          <a:p>
            <a:pPr algn="ctr"/>
            <a:r>
              <a:rPr lang="en-US">
                <a:solidFill>
                  <a:schemeClr val="accent6"/>
                </a:solidFill>
                <a:ea typeface="Calibri" pitchFamily="34" charset="0"/>
                <a:cs typeface="Times New Roman" pitchFamily="18" charset="0"/>
              </a:rPr>
              <a:t>Woodburn, OR   24,200 Tons  3,800,000 SF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59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5B5B9-AFF3-ADFA-603A-A44C5A12A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788" y="246924"/>
            <a:ext cx="10289220" cy="1146329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+mn-lt"/>
              </a:rPr>
              <a:t>e-Commerce Fulfillment Centers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EDA843-DB08-F97C-C388-53A8E736E733}"/>
              </a:ext>
            </a:extLst>
          </p:cNvPr>
          <p:cNvSpPr txBox="1"/>
          <p:nvPr/>
        </p:nvSpPr>
        <p:spPr>
          <a:xfrm>
            <a:off x="2977950" y="4518265"/>
            <a:ext cx="6381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Project Diamond – Little Rock, AR   19,500 tons   3,800,000 SF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86BFA5-CEC8-3F20-F02B-ED452AD18A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7" b="3003"/>
          <a:stretch/>
        </p:blipFill>
        <p:spPr>
          <a:xfrm>
            <a:off x="958788" y="1380450"/>
            <a:ext cx="4855768" cy="29349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CBAB77-4773-32F7-983B-B0D27AE8CF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t="7170" r="303" b="9496"/>
          <a:stretch>
            <a:fillRect/>
          </a:stretch>
        </p:blipFill>
        <p:spPr>
          <a:xfrm>
            <a:off x="6378856" y="1380450"/>
            <a:ext cx="4974090" cy="29349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6166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5B5B9-AFF3-ADFA-603A-A44C5A12A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24" y="239939"/>
            <a:ext cx="10289220" cy="1146329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+mn-lt"/>
              </a:rPr>
              <a:t>e-Commerce Fulfillment Centers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CFAEDD-636B-9E15-4435-663E872716A7}"/>
              </a:ext>
            </a:extLst>
          </p:cNvPr>
          <p:cNvSpPr txBox="1"/>
          <p:nvPr/>
        </p:nvSpPr>
        <p:spPr>
          <a:xfrm>
            <a:off x="781780" y="4521308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6"/>
                </a:solidFill>
                <a:ea typeface="Calibri" pitchFamily="34" charset="0"/>
                <a:cs typeface="Times New Roman" pitchFamily="18" charset="0"/>
              </a:rPr>
              <a:t>Project Scrabble </a:t>
            </a:r>
          </a:p>
          <a:p>
            <a:pPr algn="ctr"/>
            <a:r>
              <a:rPr lang="en-US">
                <a:solidFill>
                  <a:schemeClr val="accent6"/>
                </a:solidFill>
                <a:ea typeface="Calibri" pitchFamily="34" charset="0"/>
                <a:cs typeface="Times New Roman" pitchFamily="18" charset="0"/>
              </a:rPr>
              <a:t>Davenport, IA  22,700 Tons  3,400,000 SF 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C1B7B5-08CD-7649-BCA1-0E2EC4A139C0}"/>
              </a:ext>
            </a:extLst>
          </p:cNvPr>
          <p:cNvSpPr txBox="1"/>
          <p:nvPr/>
        </p:nvSpPr>
        <p:spPr>
          <a:xfrm>
            <a:off x="6533423" y="4521308"/>
            <a:ext cx="51373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  <a:ea typeface="Calibri" pitchFamily="34" charset="0"/>
                <a:cs typeface="Times New Roman" pitchFamily="18" charset="0"/>
              </a:rPr>
              <a:t>Walmart Fulfillment Center</a:t>
            </a:r>
          </a:p>
          <a:p>
            <a:pPr algn="ctr"/>
            <a:r>
              <a:rPr lang="en-US" dirty="0">
                <a:solidFill>
                  <a:schemeClr val="accent6"/>
                </a:solidFill>
                <a:ea typeface="Calibri" pitchFamily="34" charset="0"/>
                <a:cs typeface="Times New Roman" pitchFamily="18" charset="0"/>
              </a:rPr>
              <a:t>Dallas, TX  13,000 Tons   2,500,000 SF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4B839-BEB2-66BC-CD5C-C3A993C2EC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" t="4470" r="193" b="13800"/>
          <a:stretch/>
        </p:blipFill>
        <p:spPr>
          <a:xfrm>
            <a:off x="474512" y="1379952"/>
            <a:ext cx="5152323" cy="3066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D592AD-8C23-22D8-F538-71B10BC604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3" t="5349" r="6181" b="25427"/>
          <a:stretch/>
        </p:blipFill>
        <p:spPr>
          <a:xfrm>
            <a:off x="6013390" y="1379952"/>
            <a:ext cx="5718060" cy="30664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9457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5B5B9-AFF3-ADFA-603A-A44C5A12A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59" y="246920"/>
            <a:ext cx="10289220" cy="1146329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+mn-lt"/>
              </a:rPr>
              <a:t>Semi-Conductor Plants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6E604-7E3F-E6E7-8B9E-C560A4FDD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" b="5568"/>
          <a:stretch/>
        </p:blipFill>
        <p:spPr>
          <a:xfrm>
            <a:off x="327476" y="1391254"/>
            <a:ext cx="5463271" cy="36629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09A1C2-2431-B4EB-141C-1CBD8FA771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1"/>
          <a:stretch/>
        </p:blipFill>
        <p:spPr>
          <a:xfrm>
            <a:off x="6401255" y="1391253"/>
            <a:ext cx="5464482" cy="36629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FE4CD7-6C7A-348F-F62C-C51E847DF186}"/>
              </a:ext>
            </a:extLst>
          </p:cNvPr>
          <p:cNvSpPr txBox="1"/>
          <p:nvPr/>
        </p:nvSpPr>
        <p:spPr>
          <a:xfrm>
            <a:off x="644722" y="5146480"/>
            <a:ext cx="1088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cs typeface="Arial" panose="020B0604020202020204" pitchFamily="34" charset="0"/>
              </a:rPr>
              <a:t>Semi-conductor Plant Expansion – Dallas, TX    11,000 Tons 600,000 SF </a:t>
            </a:r>
          </a:p>
        </p:txBody>
      </p:sp>
    </p:spTree>
    <p:extLst>
      <p:ext uri="{BB962C8B-B14F-4D97-AF65-F5344CB8AC3E}">
        <p14:creationId xmlns:p14="http://schemas.microsoft.com/office/powerpoint/2010/main" val="553557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nstruction site with cranes&#10;&#10;Description automatically generated">
            <a:extLst>
              <a:ext uri="{FF2B5EF4-FFF2-40B4-BE49-F238E27FC236}">
                <a16:creationId xmlns:a16="http://schemas.microsoft.com/office/drawing/2014/main" id="{AF1BCD22-1452-3AFE-2BA2-560762D6E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4"/>
          <a:stretch/>
        </p:blipFill>
        <p:spPr>
          <a:xfrm>
            <a:off x="328018" y="1480483"/>
            <a:ext cx="5288634" cy="36418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A5B5B9-AFF3-ADFA-603A-A44C5A12A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59" y="246920"/>
            <a:ext cx="10289220" cy="1146329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+mn-lt"/>
              </a:rPr>
              <a:t>Semi-Conductor Plants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FE4CD7-6C7A-348F-F62C-C51E847DF186}"/>
              </a:ext>
            </a:extLst>
          </p:cNvPr>
          <p:cNvSpPr txBox="1"/>
          <p:nvPr/>
        </p:nvSpPr>
        <p:spPr>
          <a:xfrm>
            <a:off x="644722" y="5352529"/>
            <a:ext cx="1088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cs typeface="Arial" panose="020B0604020202020204" pitchFamily="34" charset="0"/>
              </a:rPr>
              <a:t>SM1/SM2 Semi-Conductor Plant</a:t>
            </a:r>
          </a:p>
          <a:p>
            <a:pPr algn="ctr"/>
            <a:r>
              <a:rPr lang="en-US" b="1">
                <a:cs typeface="Arial" panose="020B0604020202020204" pitchFamily="34" charset="0"/>
              </a:rPr>
              <a:t>Sherman, Texas  16,300 Tons  764,200 SF </a:t>
            </a:r>
          </a:p>
        </p:txBody>
      </p:sp>
      <p:pic>
        <p:nvPicPr>
          <p:cNvPr id="5" name="Picture 4" descr="A large building under construction&#10;&#10;Description automatically generated">
            <a:extLst>
              <a:ext uri="{FF2B5EF4-FFF2-40B4-BE49-F238E27FC236}">
                <a16:creationId xmlns:a16="http://schemas.microsoft.com/office/drawing/2014/main" id="{5BD6EC9F-C0CC-25A0-A17F-18EF89BE18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75"/>
          <a:stretch/>
        </p:blipFill>
        <p:spPr>
          <a:xfrm>
            <a:off x="5812327" y="1494752"/>
            <a:ext cx="6176472" cy="36143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8584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FE4CD7-6C7A-348F-F62C-C51E847DF186}"/>
              </a:ext>
            </a:extLst>
          </p:cNvPr>
          <p:cNvSpPr txBox="1"/>
          <p:nvPr/>
        </p:nvSpPr>
        <p:spPr>
          <a:xfrm>
            <a:off x="644722" y="5352527"/>
            <a:ext cx="1088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cs typeface="Arial" panose="020B0604020202020204" pitchFamily="34" charset="0"/>
              </a:rPr>
              <a:t>SM1/SM2 Semi-Conductor Plant</a:t>
            </a:r>
          </a:p>
          <a:p>
            <a:pPr algn="ctr"/>
            <a:r>
              <a:rPr lang="en-US" b="1">
                <a:cs typeface="Arial" panose="020B0604020202020204" pitchFamily="34" charset="0"/>
              </a:rPr>
              <a:t>Sherman, Texas  16,300 Tons  764,200 SF</a:t>
            </a:r>
          </a:p>
        </p:txBody>
      </p:sp>
      <p:pic>
        <p:nvPicPr>
          <p:cNvPr id="6" name="Picture 5" descr="A large dirt field with cranes in the background&#10;&#10;Description automatically generated">
            <a:extLst>
              <a:ext uri="{FF2B5EF4-FFF2-40B4-BE49-F238E27FC236}">
                <a16:creationId xmlns:a16="http://schemas.microsoft.com/office/drawing/2014/main" id="{0C223DBA-BD89-EB9E-9B1F-DFEBDB1971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" t="8499" r="6018" b="30722"/>
          <a:stretch/>
        </p:blipFill>
        <p:spPr>
          <a:xfrm>
            <a:off x="2154635" y="941593"/>
            <a:ext cx="7857067" cy="41682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A5B5B9-AFF3-ADFA-603A-A44C5A12A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59" y="246920"/>
            <a:ext cx="10289220" cy="1146329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+mn-lt"/>
              </a:rPr>
              <a:t>Semi-Conductor Plants</a:t>
            </a:r>
          </a:p>
        </p:txBody>
      </p:sp>
    </p:spTree>
    <p:extLst>
      <p:ext uri="{BB962C8B-B14F-4D97-AF65-F5344CB8AC3E}">
        <p14:creationId xmlns:p14="http://schemas.microsoft.com/office/powerpoint/2010/main" val="3911206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5B5B9-AFF3-ADFA-603A-A44C5A12A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59" y="246919"/>
            <a:ext cx="10289220" cy="1146329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+mn-lt"/>
              </a:rPr>
              <a:t>Battery Plants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FE4CD7-6C7A-348F-F62C-C51E847DF186}"/>
              </a:ext>
            </a:extLst>
          </p:cNvPr>
          <p:cNvSpPr txBox="1"/>
          <p:nvPr/>
        </p:nvSpPr>
        <p:spPr>
          <a:xfrm>
            <a:off x="644722" y="5146480"/>
            <a:ext cx="1088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cs typeface="Arial" panose="020B0604020202020204" pitchFamily="34" charset="0"/>
              </a:rPr>
              <a:t>Project Kansas</a:t>
            </a:r>
          </a:p>
          <a:p>
            <a:pPr algn="ctr"/>
            <a:r>
              <a:rPr lang="en-US" b="1">
                <a:cs typeface="Arial" panose="020B0604020202020204" pitchFamily="34" charset="0"/>
              </a:rPr>
              <a:t>DeSoto, KS  73,000 Tons  5,477,000 SF  </a:t>
            </a:r>
          </a:p>
        </p:txBody>
      </p:sp>
      <p:pic>
        <p:nvPicPr>
          <p:cNvPr id="4" name="Picture 3" descr="A construction site with cranes&#10;&#10;Description automatically generated">
            <a:extLst>
              <a:ext uri="{FF2B5EF4-FFF2-40B4-BE49-F238E27FC236}">
                <a16:creationId xmlns:a16="http://schemas.microsoft.com/office/drawing/2014/main" id="{65E3E217-5DE8-B0C1-FE3F-2A7E63404B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32999" b="3915"/>
          <a:stretch/>
        </p:blipFill>
        <p:spPr>
          <a:xfrm>
            <a:off x="964221" y="820084"/>
            <a:ext cx="10289220" cy="43263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2672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uck in a construction site&#10;&#10;Description automatically generated">
            <a:extLst>
              <a:ext uri="{FF2B5EF4-FFF2-40B4-BE49-F238E27FC236}">
                <a16:creationId xmlns:a16="http://schemas.microsoft.com/office/drawing/2014/main" id="{CAC02283-ECBB-51FC-2C76-EEA591556A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6" t="8732" b="48586"/>
          <a:stretch/>
        </p:blipFill>
        <p:spPr>
          <a:xfrm>
            <a:off x="612085" y="836684"/>
            <a:ext cx="7382933" cy="26073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A5B5B9-AFF3-ADFA-603A-A44C5A12A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286" y="246919"/>
            <a:ext cx="10289220" cy="1146329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+mn-lt"/>
              </a:rPr>
              <a:t>Battery Plants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FE4CD7-6C7A-348F-F62C-C51E847DF186}"/>
              </a:ext>
            </a:extLst>
          </p:cNvPr>
          <p:cNvSpPr txBox="1"/>
          <p:nvPr/>
        </p:nvSpPr>
        <p:spPr>
          <a:xfrm>
            <a:off x="499199" y="4082187"/>
            <a:ext cx="4262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cs typeface="Arial" panose="020B0604020202020204" pitchFamily="34" charset="0"/>
              </a:rPr>
              <a:t>Project Kansas</a:t>
            </a:r>
          </a:p>
          <a:p>
            <a:r>
              <a:rPr lang="en-US" b="1">
                <a:cs typeface="Arial" panose="020B0604020202020204" pitchFamily="34" charset="0"/>
              </a:rPr>
              <a:t>DeSoto, KS  </a:t>
            </a:r>
          </a:p>
          <a:p>
            <a:r>
              <a:rPr lang="en-US" b="1">
                <a:cs typeface="Arial" panose="020B0604020202020204" pitchFamily="34" charset="0"/>
              </a:rPr>
              <a:t>73,000 Tons  5,477,000 SF  </a:t>
            </a:r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291EBA2A-FCA1-CD0E-A19A-27DF3CD87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807" y="3448904"/>
            <a:ext cx="6833092" cy="24739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9383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86B878-B5CD-6DE5-F7C7-D64776CA0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539" y="102377"/>
            <a:ext cx="6585303" cy="61943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3529F4-864A-3996-61A2-64A9F7956803}"/>
              </a:ext>
            </a:extLst>
          </p:cNvPr>
          <p:cNvSpPr txBox="1"/>
          <p:nvPr/>
        </p:nvSpPr>
        <p:spPr>
          <a:xfrm>
            <a:off x="310840" y="4238798"/>
            <a:ext cx="5654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cs typeface="Arial" panose="020B0604020202020204" pitchFamily="34" charset="0"/>
              </a:rPr>
              <a:t>Ford Blue Oval Paint Shop</a:t>
            </a:r>
          </a:p>
          <a:p>
            <a:r>
              <a:rPr lang="en-US" b="1">
                <a:cs typeface="Arial" panose="020B0604020202020204" pitchFamily="34" charset="0"/>
              </a:rPr>
              <a:t>Stanton, TN</a:t>
            </a:r>
          </a:p>
          <a:p>
            <a:r>
              <a:rPr lang="en-US" b="1">
                <a:cs typeface="Arial" panose="020B0604020202020204" pitchFamily="34" charset="0"/>
              </a:rPr>
              <a:t>8,000 tons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C86F479-1834-BA21-8881-A994E4CFE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230" y="246920"/>
            <a:ext cx="4896849" cy="1146329"/>
          </a:xfrm>
        </p:spPr>
        <p:txBody>
          <a:bodyPr>
            <a:normAutofit/>
          </a:bodyPr>
          <a:lstStyle/>
          <a:p>
            <a:r>
              <a:rPr lang="en-US">
                <a:latin typeface="+mn-lt"/>
              </a:rPr>
              <a:t>Electric Vehicle Plants</a:t>
            </a:r>
          </a:p>
        </p:txBody>
      </p:sp>
    </p:spTree>
    <p:extLst>
      <p:ext uri="{BB962C8B-B14F-4D97-AF65-F5344CB8AC3E}">
        <p14:creationId xmlns:p14="http://schemas.microsoft.com/office/powerpoint/2010/main" val="1336344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972AA-A538-6A4E-ACD9-8F1CAA62C8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69954" y="1641815"/>
            <a:ext cx="5052093" cy="6016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FABRICATION GROUP</a:t>
            </a:r>
          </a:p>
        </p:txBody>
      </p:sp>
      <p:pic>
        <p:nvPicPr>
          <p:cNvPr id="25" name="Picture 24" descr="A picture containing font, graphics, text, screenshot&#10;&#10;Description automatically generated">
            <a:extLst>
              <a:ext uri="{FF2B5EF4-FFF2-40B4-BE49-F238E27FC236}">
                <a16:creationId xmlns:a16="http://schemas.microsoft.com/office/drawing/2014/main" id="{6643254F-731C-D499-E79E-EE2370AA47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62" y="4800102"/>
            <a:ext cx="1967274" cy="437172"/>
          </a:xfrm>
          <a:prstGeom prst="rect">
            <a:avLst/>
          </a:prstGeom>
        </p:spPr>
      </p:pic>
      <p:pic>
        <p:nvPicPr>
          <p:cNvPr id="27" name="Picture 26" descr="A picture containing font, graphics, text, screenshot&#10;&#10;Description automatically generated">
            <a:extLst>
              <a:ext uri="{FF2B5EF4-FFF2-40B4-BE49-F238E27FC236}">
                <a16:creationId xmlns:a16="http://schemas.microsoft.com/office/drawing/2014/main" id="{106F05A5-F989-A8D1-D78C-7BBC5CB46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611" y="4800102"/>
            <a:ext cx="1935129" cy="437172"/>
          </a:xfrm>
          <a:prstGeom prst="rect">
            <a:avLst/>
          </a:prstGeom>
        </p:spPr>
      </p:pic>
      <p:pic>
        <p:nvPicPr>
          <p:cNvPr id="29" name="Picture 28" descr="A picture containing font, text, screenshot, graphics&#10;&#10;Description automatically generated">
            <a:extLst>
              <a:ext uri="{FF2B5EF4-FFF2-40B4-BE49-F238E27FC236}">
                <a16:creationId xmlns:a16="http://schemas.microsoft.com/office/drawing/2014/main" id="{53B53609-8C72-6CDC-FDCA-AC34AF21DC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01" y="5237274"/>
            <a:ext cx="2004210" cy="882588"/>
          </a:xfrm>
          <a:prstGeom prst="rect">
            <a:avLst/>
          </a:prstGeom>
        </p:spPr>
      </p:pic>
      <p:pic>
        <p:nvPicPr>
          <p:cNvPr id="31" name="Picture 30" descr="A picture containing font, text, graphics, screenshot&#10;&#10;Description automatically generated">
            <a:extLst>
              <a:ext uri="{FF2B5EF4-FFF2-40B4-BE49-F238E27FC236}">
                <a16:creationId xmlns:a16="http://schemas.microsoft.com/office/drawing/2014/main" id="{939F0D04-BB53-53A7-2416-244D88D801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20" y="2640955"/>
            <a:ext cx="2527778" cy="466076"/>
          </a:xfrm>
          <a:prstGeom prst="rect">
            <a:avLst/>
          </a:prstGeom>
        </p:spPr>
      </p:pic>
      <p:pic>
        <p:nvPicPr>
          <p:cNvPr id="33" name="Picture 32" descr="A picture containing text, font, graphics, screenshot&#10;&#10;Description automatically generated">
            <a:extLst>
              <a:ext uri="{FF2B5EF4-FFF2-40B4-BE49-F238E27FC236}">
                <a16:creationId xmlns:a16="http://schemas.microsoft.com/office/drawing/2014/main" id="{2C69A23D-B437-D342-21B3-93F0C65EC5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155" y="2672023"/>
            <a:ext cx="2453418" cy="699569"/>
          </a:xfrm>
          <a:prstGeom prst="rect">
            <a:avLst/>
          </a:prstGeom>
        </p:spPr>
      </p:pic>
      <p:pic>
        <p:nvPicPr>
          <p:cNvPr id="35" name="Picture 34" descr="A picture containing font, text, graphics, screenshot&#10;&#10;Description automatically generated">
            <a:extLst>
              <a:ext uri="{FF2B5EF4-FFF2-40B4-BE49-F238E27FC236}">
                <a16:creationId xmlns:a16="http://schemas.microsoft.com/office/drawing/2014/main" id="{02CDE8FE-C77B-EB25-4E65-2167584665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59" y="2647504"/>
            <a:ext cx="2300150" cy="480706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EE80A07A-3574-9F93-23F9-0ACB153BD467}"/>
              </a:ext>
            </a:extLst>
          </p:cNvPr>
          <p:cNvSpPr txBox="1">
            <a:spLocks/>
          </p:cNvSpPr>
          <p:nvPr/>
        </p:nvSpPr>
        <p:spPr>
          <a:xfrm>
            <a:off x="3328653" y="3777145"/>
            <a:ext cx="5534695" cy="6016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2"/>
                </a:solidFill>
                <a:latin typeface="Raleway ExtraBold" panose="020B05030301010600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 GROUP</a:t>
            </a:r>
          </a:p>
        </p:txBody>
      </p:sp>
      <p:pic>
        <p:nvPicPr>
          <p:cNvPr id="38" name="Picture 3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10EE4B1C-EF41-0450-AE07-DE68F9D0D0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259" y="5537050"/>
            <a:ext cx="2453418" cy="509879"/>
          </a:xfrm>
          <a:prstGeom prst="rect">
            <a:avLst/>
          </a:prstGeom>
        </p:spPr>
      </p:pic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08D97AFF-DDCF-C03A-BB22-6646564DF1DA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05655" y="2195391"/>
            <a:ext cx="3152415" cy="365760"/>
          </a:xfrm>
          <a:prstGeom prst="bentConnector2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AF9CA4DF-485F-7EE6-74E4-F319386A30D4}"/>
              </a:ext>
            </a:extLst>
          </p:cNvPr>
          <p:cNvCxnSpPr>
            <a:cxnSpLocks/>
          </p:cNvCxnSpPr>
          <p:nvPr/>
        </p:nvCxnSpPr>
        <p:spPr>
          <a:xfrm>
            <a:off x="6100119" y="2196574"/>
            <a:ext cx="3291840" cy="365760"/>
          </a:xfrm>
          <a:prstGeom prst="bentConnector2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1268052-5868-FA44-7811-489B5256D18B}"/>
              </a:ext>
            </a:extLst>
          </p:cNvPr>
          <p:cNvCxnSpPr>
            <a:cxnSpLocks/>
          </p:cNvCxnSpPr>
          <p:nvPr/>
        </p:nvCxnSpPr>
        <p:spPr>
          <a:xfrm>
            <a:off x="6038287" y="2195391"/>
            <a:ext cx="0" cy="3657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5D8B18F7-5800-FBAC-36FE-166CFD703749}"/>
              </a:ext>
            </a:extLst>
          </p:cNvPr>
          <p:cNvCxnSpPr>
            <a:cxnSpLocks/>
          </p:cNvCxnSpPr>
          <p:nvPr/>
        </p:nvCxnSpPr>
        <p:spPr>
          <a:xfrm rot="10800000" flipV="1">
            <a:off x="2209031" y="4326941"/>
            <a:ext cx="3749039" cy="365760"/>
          </a:xfrm>
          <a:prstGeom prst="bentConnector2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EBD0B73D-F8AC-DC91-D869-99703A12AF74}"/>
              </a:ext>
            </a:extLst>
          </p:cNvPr>
          <p:cNvCxnSpPr>
            <a:cxnSpLocks/>
          </p:cNvCxnSpPr>
          <p:nvPr/>
        </p:nvCxnSpPr>
        <p:spPr>
          <a:xfrm>
            <a:off x="6100117" y="4326942"/>
            <a:ext cx="4023360" cy="365760"/>
          </a:xfrm>
          <a:prstGeom prst="bentConnector2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9C3A484-E234-6A84-5D66-A0E35BD59ED0}"/>
              </a:ext>
            </a:extLst>
          </p:cNvPr>
          <p:cNvCxnSpPr>
            <a:cxnSpLocks/>
          </p:cNvCxnSpPr>
          <p:nvPr/>
        </p:nvCxnSpPr>
        <p:spPr>
          <a:xfrm>
            <a:off x="6038287" y="4326942"/>
            <a:ext cx="0" cy="3657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7E0F3111-6AEB-EC74-67EC-A42993197F66}"/>
              </a:ext>
            </a:extLst>
          </p:cNvPr>
          <p:cNvCxnSpPr>
            <a:cxnSpLocks/>
          </p:cNvCxnSpPr>
          <p:nvPr/>
        </p:nvCxnSpPr>
        <p:spPr>
          <a:xfrm rot="10800000" flipV="1">
            <a:off x="3854950" y="4326941"/>
            <a:ext cx="2103120" cy="1005840"/>
          </a:xfrm>
          <a:prstGeom prst="bentConnector2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>
            <a:extLst>
              <a:ext uri="{FF2B5EF4-FFF2-40B4-BE49-F238E27FC236}">
                <a16:creationId xmlns:a16="http://schemas.microsoft.com/office/drawing/2014/main" id="{14B9F307-1D3E-00E4-0605-AC7D15807B1C}"/>
              </a:ext>
            </a:extLst>
          </p:cNvPr>
          <p:cNvCxnSpPr>
            <a:cxnSpLocks/>
          </p:cNvCxnSpPr>
          <p:nvPr/>
        </p:nvCxnSpPr>
        <p:spPr>
          <a:xfrm>
            <a:off x="6100117" y="4326941"/>
            <a:ext cx="2103120" cy="1005840"/>
          </a:xfrm>
          <a:prstGeom prst="bentConnector2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 descr="A white letter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5D4E617-0CFB-8687-E1EC-032D44C9B9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15" y="565334"/>
            <a:ext cx="3740770" cy="601662"/>
          </a:xfrm>
          <a:prstGeom prst="rect">
            <a:avLst/>
          </a:prstGeom>
        </p:spPr>
      </p:pic>
      <p:pic>
        <p:nvPicPr>
          <p:cNvPr id="4" name="Picture 3" descr="A black and white sign with blue text&#10;&#10;AI-generated content may be incorrect.">
            <a:extLst>
              <a:ext uri="{FF2B5EF4-FFF2-40B4-BE49-F238E27FC236}">
                <a16:creationId xmlns:a16="http://schemas.microsoft.com/office/drawing/2014/main" id="{2148A59E-239D-A3CA-EC97-496EFA41CF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115" y="4746402"/>
            <a:ext cx="2059829" cy="437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B58511-527A-639D-31A0-F84CAF6312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8056"/>
            <a:ext cx="12065788" cy="66070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23AA36-2643-FB78-9207-7A876F761B26}"/>
              </a:ext>
            </a:extLst>
          </p:cNvPr>
          <p:cNvSpPr txBox="1"/>
          <p:nvPr/>
        </p:nvSpPr>
        <p:spPr>
          <a:xfrm>
            <a:off x="4506168" y="1448406"/>
            <a:ext cx="3012363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                                 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E902E-C521-1AAF-6FDB-650D95323EB8}"/>
              </a:ext>
            </a:extLst>
          </p:cNvPr>
          <p:cNvSpPr txBox="1"/>
          <p:nvPr/>
        </p:nvSpPr>
        <p:spPr>
          <a:xfrm>
            <a:off x="4380592" y="3605169"/>
            <a:ext cx="3243196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0605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5B5B9-AFF3-ADFA-603A-A44C5A12A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59" y="246920"/>
            <a:ext cx="10289220" cy="1146329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+mn-lt"/>
              </a:rPr>
              <a:t>Electric Vehicle Plants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FE4CD7-6C7A-348F-F62C-C51E847DF186}"/>
              </a:ext>
            </a:extLst>
          </p:cNvPr>
          <p:cNvSpPr txBox="1"/>
          <p:nvPr/>
        </p:nvSpPr>
        <p:spPr>
          <a:xfrm>
            <a:off x="652406" y="5294750"/>
            <a:ext cx="1088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cs typeface="Arial" panose="020B0604020202020204" pitchFamily="34" charset="0"/>
              </a:rPr>
              <a:t>Hyundai Assembly Plant, Press Shop &amp; Body Shop</a:t>
            </a:r>
          </a:p>
          <a:p>
            <a:pPr algn="ctr"/>
            <a:r>
              <a:rPr lang="en-US" b="1">
                <a:cs typeface="Arial" panose="020B0604020202020204" pitchFamily="34" charset="0"/>
              </a:rPr>
              <a:t>Ellabell, GA  22,000 tons  1,857,000 SF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CAFF81E-2990-4378-CC92-FC0C28B3F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t="3659" r="9294" b="19201"/>
          <a:stretch/>
        </p:blipFill>
        <p:spPr bwMode="auto">
          <a:xfrm>
            <a:off x="598551" y="820084"/>
            <a:ext cx="8118958" cy="3542339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B285919-F836-4DC9-9A8E-6EE473D7C291">
            <a:extLst>
              <a:ext uri="{FF2B5EF4-FFF2-40B4-BE49-F238E27FC236}">
                <a16:creationId xmlns:a16="http://schemas.microsoft.com/office/drawing/2014/main" id="{82AFC337-D62D-A7D7-E216-D532D78E4A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t="25106" r="3031" b="1082"/>
          <a:stretch>
            <a:fillRect/>
          </a:stretch>
        </p:blipFill>
        <p:spPr bwMode="auto">
          <a:xfrm>
            <a:off x="5696793" y="3351364"/>
            <a:ext cx="5896656" cy="158422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451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6CAA82FE-2394-BC31-65CB-0C2712943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2" t="12290" r="9235" b="15289"/>
          <a:stretch/>
        </p:blipFill>
        <p:spPr bwMode="auto">
          <a:xfrm>
            <a:off x="1292727" y="1393249"/>
            <a:ext cx="9530004" cy="39200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20B1C456-FBC2-4048-BCC6-32BDBFE325BD" descr="IMG_1420.jpg">
            <a:extLst>
              <a:ext uri="{FF2B5EF4-FFF2-40B4-BE49-F238E27FC236}">
                <a16:creationId xmlns:a16="http://schemas.microsoft.com/office/drawing/2014/main" id="{08FD4CE6-1A36-AD78-7298-3E998A357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8"/>
          <a:stretch/>
        </p:blipFill>
        <p:spPr bwMode="auto">
          <a:xfrm>
            <a:off x="660976" y="773166"/>
            <a:ext cx="6096000" cy="1570464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A5B5B9-AFF3-ADFA-603A-A44C5A12A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59" y="246920"/>
            <a:ext cx="10289220" cy="1146329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+mn-lt"/>
              </a:rPr>
              <a:t>Electric Vehicle Plants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FE4CD7-6C7A-348F-F62C-C51E847DF186}"/>
              </a:ext>
            </a:extLst>
          </p:cNvPr>
          <p:cNvSpPr txBox="1"/>
          <p:nvPr/>
        </p:nvSpPr>
        <p:spPr>
          <a:xfrm>
            <a:off x="644722" y="5294741"/>
            <a:ext cx="1088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cs typeface="Arial" panose="020B0604020202020204" pitchFamily="34" charset="0"/>
              </a:rPr>
              <a:t>Hyundai Assembly Plant, Press Shop &amp; Body Shop</a:t>
            </a:r>
          </a:p>
          <a:p>
            <a:pPr algn="ctr"/>
            <a:r>
              <a:rPr lang="en-US" b="1">
                <a:cs typeface="Arial" panose="020B0604020202020204" pitchFamily="34" charset="0"/>
              </a:rPr>
              <a:t>Ellabell, GA  22,000 tons  1,857,000 SF</a:t>
            </a:r>
          </a:p>
        </p:txBody>
      </p:sp>
    </p:spTree>
    <p:extLst>
      <p:ext uri="{BB962C8B-B14F-4D97-AF65-F5344CB8AC3E}">
        <p14:creationId xmlns:p14="http://schemas.microsoft.com/office/powerpoint/2010/main" val="2702574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58A0D-AE4B-4B72-0A16-63C8F24A2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0F2A6-2186-64D7-2964-4EB928C04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59" y="246920"/>
            <a:ext cx="10289220" cy="1146329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+mn-lt"/>
              </a:rPr>
              <a:t>Electric Vehicle Plants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2BE12E-6208-7873-132F-D5304B94D4C6}"/>
              </a:ext>
            </a:extLst>
          </p:cNvPr>
          <p:cNvSpPr txBox="1"/>
          <p:nvPr/>
        </p:nvSpPr>
        <p:spPr>
          <a:xfrm>
            <a:off x="3314701" y="5389991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1800" b="1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 VW Scout -  Body Bldg., Central Bldg. </a:t>
            </a:r>
            <a:r>
              <a:rPr lang="en-US" b="1"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&amp;</a:t>
            </a:r>
            <a:r>
              <a:rPr lang="en-US" sz="1800" b="1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 Utility Bldg.</a:t>
            </a:r>
          </a:p>
          <a:p>
            <a:pPr marL="0" marR="0" algn="ctr"/>
            <a:r>
              <a:rPr lang="en-US" b="1"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 Blythewood, SC</a:t>
            </a:r>
          </a:p>
          <a:p>
            <a:pPr marL="0" marR="0" algn="ctr"/>
            <a:r>
              <a:rPr lang="en-US" b="1"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 19,300 tons   1.7 MIL SF</a:t>
            </a:r>
            <a:endParaRPr lang="en-US" sz="1800" b="1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4" name="Picture 3" descr="An aerial view of a large building">
            <a:extLst>
              <a:ext uri="{FF2B5EF4-FFF2-40B4-BE49-F238E27FC236}">
                <a16:creationId xmlns:a16="http://schemas.microsoft.com/office/drawing/2014/main" id="{B111F129-1DBC-2C15-E14D-5EFA0F250E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t="7712" r="478" b="17188"/>
          <a:stretch>
            <a:fillRect/>
          </a:stretch>
        </p:blipFill>
        <p:spPr>
          <a:xfrm>
            <a:off x="873940" y="901700"/>
            <a:ext cx="10572556" cy="44882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5155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2E34A-45FA-C08A-C52A-AE10E3DF5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6587D-AE4A-ABD9-78D9-84978232F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59" y="246920"/>
            <a:ext cx="10289220" cy="1146329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+mn-lt"/>
              </a:rPr>
              <a:t>Electric Vehicle Plants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47CF95-8207-A164-B9D7-41D7F8775AF7}"/>
              </a:ext>
            </a:extLst>
          </p:cNvPr>
          <p:cNvSpPr txBox="1"/>
          <p:nvPr/>
        </p:nvSpPr>
        <p:spPr>
          <a:xfrm>
            <a:off x="3314700" y="5389991"/>
            <a:ext cx="5689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1800" b="1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 VW Scout -  Body Bldg., Central Bldg. </a:t>
            </a:r>
            <a:r>
              <a:rPr lang="en-US" b="1"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&amp;</a:t>
            </a:r>
            <a:r>
              <a:rPr lang="en-US" sz="1800" b="1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 Utility Bldg.</a:t>
            </a:r>
          </a:p>
          <a:p>
            <a:pPr marL="0" marR="0" algn="ctr"/>
            <a:r>
              <a:rPr lang="en-US" b="1"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 Blythewood, SC</a:t>
            </a:r>
          </a:p>
          <a:p>
            <a:pPr marL="0" marR="0" algn="ctr"/>
            <a:r>
              <a:rPr lang="en-US" b="1"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 19,300 tons   1.7 MIL SF</a:t>
            </a:r>
            <a:endParaRPr lang="en-US" sz="1800" b="1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5" name="Picture 4" descr="An aerial view of a large industrial area&#10;&#10;Description automatically generated">
            <a:extLst>
              <a:ext uri="{FF2B5EF4-FFF2-40B4-BE49-F238E27FC236}">
                <a16:creationId xmlns:a16="http://schemas.microsoft.com/office/drawing/2014/main" id="{16AC8B07-5480-A274-AAC8-2E5E4391D8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" t="-1" r="16336" b="3601"/>
          <a:stretch>
            <a:fillRect/>
          </a:stretch>
        </p:blipFill>
        <p:spPr>
          <a:xfrm>
            <a:off x="2710832" y="778410"/>
            <a:ext cx="7036778" cy="45555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0078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95CE8-CDC5-394B-75AB-965097E23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243" y="260880"/>
            <a:ext cx="10289220" cy="1146329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+mn-lt"/>
              </a:rPr>
              <a:t>Electric Vehicle Plants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07D9DA-C962-D590-006B-04C8A6562332}"/>
              </a:ext>
            </a:extLst>
          </p:cNvPr>
          <p:cNvSpPr txBox="1"/>
          <p:nvPr/>
        </p:nvSpPr>
        <p:spPr>
          <a:xfrm>
            <a:off x="3616527" y="5067239"/>
            <a:ext cx="4958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cs typeface="Arial" panose="020B0604020202020204" pitchFamily="34" charset="0"/>
              </a:rPr>
              <a:t> Tesla Assembly Plant – Austin, TX </a:t>
            </a:r>
          </a:p>
          <a:p>
            <a:pPr algn="ctr"/>
            <a:r>
              <a:rPr lang="en-US" b="1">
                <a:cs typeface="Arial" panose="020B0604020202020204" pitchFamily="34" charset="0"/>
              </a:rPr>
              <a:t> 36,000 Tons  1,600,000 SF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04C66D-19AC-7676-9517-50F8BCBBE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0" y="1063669"/>
            <a:ext cx="5059871" cy="3248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D60837-2B23-D8FE-12C7-8234C3E25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73" y="1050982"/>
            <a:ext cx="5059872" cy="32869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7318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F07D9DA-C962-D590-006B-04C8A6562332}"/>
              </a:ext>
            </a:extLst>
          </p:cNvPr>
          <p:cNvSpPr txBox="1"/>
          <p:nvPr/>
        </p:nvSpPr>
        <p:spPr>
          <a:xfrm>
            <a:off x="201757" y="3891041"/>
            <a:ext cx="4958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cs typeface="Arial" panose="020B0604020202020204" pitchFamily="34" charset="0"/>
              </a:rPr>
              <a:t>Tesla Assembly Plant</a:t>
            </a:r>
          </a:p>
          <a:p>
            <a:r>
              <a:rPr lang="en-US" b="1">
                <a:cs typeface="Arial" panose="020B0604020202020204" pitchFamily="34" charset="0"/>
              </a:rPr>
              <a:t>Austin, TX </a:t>
            </a:r>
          </a:p>
          <a:p>
            <a:r>
              <a:rPr lang="en-US" b="1">
                <a:cs typeface="Arial" panose="020B0604020202020204" pitchFamily="34" charset="0"/>
              </a:rPr>
              <a:t>36,000 Tons 1,600,000 SF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E6B23B-34EC-C2F5-124B-C52E9A936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41" y="852552"/>
            <a:ext cx="6872775" cy="30384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0C268BF-D8F2-6785-722E-025CE830247A}"/>
              </a:ext>
            </a:extLst>
          </p:cNvPr>
          <p:cNvSpPr txBox="1">
            <a:spLocks/>
          </p:cNvSpPr>
          <p:nvPr/>
        </p:nvSpPr>
        <p:spPr>
          <a:xfrm>
            <a:off x="964243" y="253900"/>
            <a:ext cx="10289220" cy="11463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2"/>
                </a:solidFill>
                <a:latin typeface="Raleway ExtraBold" panose="020B05030301010600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latin typeface="+mn-lt"/>
              </a:rPr>
              <a:t>Electric Vehicle Plants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810551-D4CD-F379-E09D-AB8C29E59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315" y="2599118"/>
            <a:ext cx="7786744" cy="360939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3733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9CEE57-1BA3-2DFD-1336-20771C7190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" t="5304" r="7070" b="3695"/>
          <a:stretch/>
        </p:blipFill>
        <p:spPr>
          <a:xfrm rot="5400000">
            <a:off x="3588381" y="1537378"/>
            <a:ext cx="5060611" cy="37832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05848" y="1275402"/>
            <a:ext cx="39265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>
                <a:ea typeface="Calibri" pitchFamily="34" charset="0"/>
                <a:cs typeface="Arial" panose="020B0604020202020204" pitchFamily="34" charset="0"/>
              </a:rPr>
              <a:t>VCU Children’s Hospital Expansion</a:t>
            </a:r>
          </a:p>
          <a:p>
            <a:pPr lvl="0"/>
            <a:r>
              <a:rPr lang="en-US" b="1">
                <a:ea typeface="Calibri" pitchFamily="34" charset="0"/>
                <a:cs typeface="Arial" panose="020B0604020202020204" pitchFamily="34" charset="0"/>
              </a:rPr>
              <a:t>Richmond, VA  3,400 Tons</a:t>
            </a:r>
          </a:p>
          <a:p>
            <a:r>
              <a:rPr lang="en-US" b="1">
                <a:ea typeface="Calibri" pitchFamily="34" charset="0"/>
                <a:cs typeface="Arial" panose="020B0604020202020204" pitchFamily="34" charset="0"/>
              </a:rPr>
              <a:t>13-story tower, tied in at every level.</a:t>
            </a:r>
          </a:p>
          <a:p>
            <a:r>
              <a:rPr lang="en-US" b="1">
                <a:ea typeface="Calibri" pitchFamily="34" charset="0"/>
                <a:cs typeface="Arial" panose="020B0604020202020204" pitchFamily="34" charset="0"/>
              </a:rPr>
              <a:t>3-story vertical expansion of existing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95CE8-CDC5-394B-75AB-965097E23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077" y="232960"/>
            <a:ext cx="10289220" cy="1146329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+mn-lt"/>
              </a:rPr>
              <a:t>Healthcare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C4734B-FF04-76BD-C63B-A6CCF79A07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7" t="11923" r="501" b="346"/>
          <a:stretch>
            <a:fillRect/>
          </a:stretch>
        </p:blipFill>
        <p:spPr>
          <a:xfrm rot="5400000">
            <a:off x="7859862" y="1841224"/>
            <a:ext cx="3683140" cy="29922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6957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4BFF91-AC8B-6303-E515-9BB336BCFD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11974" r="804" b="5502"/>
          <a:stretch>
            <a:fillRect/>
          </a:stretch>
        </p:blipFill>
        <p:spPr>
          <a:xfrm>
            <a:off x="326108" y="956053"/>
            <a:ext cx="6455018" cy="40490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E78C7E-71F4-31FB-ECB6-B4D650E73A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3" b="2267"/>
          <a:stretch/>
        </p:blipFill>
        <p:spPr>
          <a:xfrm>
            <a:off x="6306523" y="2193031"/>
            <a:ext cx="5501619" cy="37375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371600" y="5141009"/>
            <a:ext cx="4654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>
                <a:ea typeface="Calibri" pitchFamily="34" charset="0"/>
                <a:cs typeface="Arial" panose="020B0604020202020204" pitchFamily="34" charset="0"/>
              </a:rPr>
              <a:t>Trinity Hospital – Minot, ND  6,000 Tons</a:t>
            </a:r>
          </a:p>
          <a:p>
            <a:pPr lvl="0"/>
            <a:endParaRPr lang="en-US">
              <a:ea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95CE8-CDC5-394B-75AB-965097E23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377" y="246920"/>
            <a:ext cx="10289220" cy="1114208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+mn-lt"/>
              </a:rPr>
              <a:t>Healthcare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6619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igh angle view of a factory&#10;&#10;Description automatically generated">
            <a:extLst>
              <a:ext uri="{FF2B5EF4-FFF2-40B4-BE49-F238E27FC236}">
                <a16:creationId xmlns:a16="http://schemas.microsoft.com/office/drawing/2014/main" id="{CE57B8D3-3337-8013-CC0B-E9F674551C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66" y="215763"/>
            <a:ext cx="7267514" cy="54451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51C9E6-E865-3D07-6B00-F5F5DD80A6DE}"/>
              </a:ext>
            </a:extLst>
          </p:cNvPr>
          <p:cNvSpPr txBox="1"/>
          <p:nvPr/>
        </p:nvSpPr>
        <p:spPr>
          <a:xfrm>
            <a:off x="1437913" y="5659997"/>
            <a:ext cx="9332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>
                <a:cs typeface="Arial" panose="020B0604020202020204" pitchFamily="34" charset="0"/>
              </a:rPr>
              <a:t>Big River Steel   Osceola, AR  24,000 tons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005B59-0B69-E176-677C-3467C429A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377" y="246920"/>
            <a:ext cx="10289220" cy="1114208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2"/>
                </a:solidFill>
                <a:latin typeface="+mn-lt"/>
              </a:rPr>
              <a:t>Steel Mills</a:t>
            </a:r>
            <a:r>
              <a:rPr lang="en-US">
                <a:solidFill>
                  <a:schemeClr val="bg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62600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62110A-99C0-25CB-397E-3E4B6A5D36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t="673" r="1961" b="22222"/>
          <a:stretch>
            <a:fillRect/>
          </a:stretch>
        </p:blipFill>
        <p:spPr>
          <a:xfrm>
            <a:off x="1602223" y="283220"/>
            <a:ext cx="8957884" cy="5287761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51C9E6-E865-3D07-6B00-F5F5DD80A6DE}"/>
              </a:ext>
            </a:extLst>
          </p:cNvPr>
          <p:cNvSpPr txBox="1"/>
          <p:nvPr/>
        </p:nvSpPr>
        <p:spPr>
          <a:xfrm>
            <a:off x="1437913" y="5659997"/>
            <a:ext cx="9332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>
                <a:cs typeface="Arial" panose="020B0604020202020204" pitchFamily="34" charset="0"/>
              </a:rPr>
              <a:t>Big River Steel   Osceola, AR  24,000 tons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865D6C-8B3B-749D-368F-DF04BDD1A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377" y="246920"/>
            <a:ext cx="10289220" cy="1114208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2"/>
                </a:solidFill>
                <a:latin typeface="+mn-lt"/>
              </a:rPr>
              <a:t>Steel Mills</a:t>
            </a:r>
            <a:r>
              <a:rPr lang="en-US">
                <a:solidFill>
                  <a:schemeClr val="bg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422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54A801-B5E4-75E9-969C-B78B478740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3" t="9551" r="4636" b="17626"/>
          <a:stretch/>
        </p:blipFill>
        <p:spPr>
          <a:xfrm>
            <a:off x="0" y="0"/>
            <a:ext cx="12192000" cy="63906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826AE7-E13D-4E6A-8175-D287E70BE7B1}"/>
              </a:ext>
            </a:extLst>
          </p:cNvPr>
          <p:cNvSpPr/>
          <p:nvPr/>
        </p:nvSpPr>
        <p:spPr>
          <a:xfrm>
            <a:off x="5039139" y="304317"/>
            <a:ext cx="7152861" cy="723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4">
            <a:extLst>
              <a:ext uri="{FF2B5EF4-FFF2-40B4-BE49-F238E27FC236}">
                <a16:creationId xmlns:a16="http://schemas.microsoft.com/office/drawing/2014/main" id="{23702B22-F115-E22F-2AE8-1E82AA00F00E}"/>
              </a:ext>
            </a:extLst>
          </p:cNvPr>
          <p:cNvSpPr/>
          <p:nvPr/>
        </p:nvSpPr>
        <p:spPr>
          <a:xfrm>
            <a:off x="5735136" y="4274439"/>
            <a:ext cx="507843" cy="239822"/>
          </a:xfrm>
          <a:prstGeom prst="rightArrow">
            <a:avLst/>
          </a:prstGeom>
          <a:solidFill>
            <a:schemeClr val="accent4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4">
            <a:extLst>
              <a:ext uri="{FF2B5EF4-FFF2-40B4-BE49-F238E27FC236}">
                <a16:creationId xmlns:a16="http://schemas.microsoft.com/office/drawing/2014/main" id="{C5074C1F-AE5E-97EF-E0A4-AEEBE7450A27}"/>
              </a:ext>
            </a:extLst>
          </p:cNvPr>
          <p:cNvSpPr/>
          <p:nvPr/>
        </p:nvSpPr>
        <p:spPr>
          <a:xfrm rot="13488495">
            <a:off x="6721929" y="3616327"/>
            <a:ext cx="507843" cy="239822"/>
          </a:xfrm>
          <a:prstGeom prst="rightArrow">
            <a:avLst/>
          </a:prstGeom>
          <a:solidFill>
            <a:schemeClr val="accent4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4">
            <a:extLst>
              <a:ext uri="{FF2B5EF4-FFF2-40B4-BE49-F238E27FC236}">
                <a16:creationId xmlns:a16="http://schemas.microsoft.com/office/drawing/2014/main" id="{32DA71F4-E90F-BD84-778A-6218E645D06A}"/>
              </a:ext>
            </a:extLst>
          </p:cNvPr>
          <p:cNvSpPr/>
          <p:nvPr/>
        </p:nvSpPr>
        <p:spPr>
          <a:xfrm rot="2800006">
            <a:off x="6203134" y="3205797"/>
            <a:ext cx="507843" cy="239822"/>
          </a:xfrm>
          <a:prstGeom prst="rightArrow">
            <a:avLst/>
          </a:prstGeom>
          <a:solidFill>
            <a:schemeClr val="accent4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4">
            <a:extLst>
              <a:ext uri="{FF2B5EF4-FFF2-40B4-BE49-F238E27FC236}">
                <a16:creationId xmlns:a16="http://schemas.microsoft.com/office/drawing/2014/main" id="{65053559-1BC2-B8E5-220A-8C579EBD88AA}"/>
              </a:ext>
            </a:extLst>
          </p:cNvPr>
          <p:cNvSpPr/>
          <p:nvPr/>
        </p:nvSpPr>
        <p:spPr>
          <a:xfrm>
            <a:off x="5716347" y="3707133"/>
            <a:ext cx="507843" cy="239822"/>
          </a:xfrm>
          <a:prstGeom prst="rightArrow">
            <a:avLst/>
          </a:prstGeom>
          <a:solidFill>
            <a:schemeClr val="accent4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EC2EA4-371D-893F-C3E7-DD523BA41E98}"/>
              </a:ext>
            </a:extLst>
          </p:cNvPr>
          <p:cNvSpPr/>
          <p:nvPr/>
        </p:nvSpPr>
        <p:spPr>
          <a:xfrm>
            <a:off x="5118121" y="3007324"/>
            <a:ext cx="1458216" cy="276999"/>
          </a:xfrm>
          <a:prstGeom prst="rect">
            <a:avLst/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71A811-1E2F-FE8A-489E-0B8FC8E1AD13}"/>
              </a:ext>
            </a:extLst>
          </p:cNvPr>
          <p:cNvSpPr txBox="1"/>
          <p:nvPr/>
        </p:nvSpPr>
        <p:spPr>
          <a:xfrm>
            <a:off x="5076060" y="3014840"/>
            <a:ext cx="1844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  Blytheville Plants (2)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1D6813-B695-CF65-F370-4F101A776779}"/>
              </a:ext>
            </a:extLst>
          </p:cNvPr>
          <p:cNvSpPr/>
          <p:nvPr/>
        </p:nvSpPr>
        <p:spPr>
          <a:xfrm>
            <a:off x="4555894" y="3618764"/>
            <a:ext cx="1417576" cy="416560"/>
          </a:xfrm>
          <a:prstGeom prst="rect">
            <a:avLst/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D0D643-47FA-707B-CB84-6F6A794089C2}"/>
              </a:ext>
            </a:extLst>
          </p:cNvPr>
          <p:cNvSpPr txBox="1"/>
          <p:nvPr/>
        </p:nvSpPr>
        <p:spPr>
          <a:xfrm>
            <a:off x="4750149" y="3613684"/>
            <a:ext cx="1417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Little Rock HQ </a:t>
            </a:r>
            <a:br>
              <a:rPr lang="en-US" sz="1100" b="1" dirty="0">
                <a:solidFill>
                  <a:schemeClr val="bg1"/>
                </a:solidFill>
              </a:rPr>
            </a:br>
            <a:r>
              <a:rPr lang="en-US" sz="1100" b="1" dirty="0">
                <a:solidFill>
                  <a:schemeClr val="bg1"/>
                </a:solidFill>
              </a:rPr>
              <a:t>and plants (2)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49F864-9B1F-F372-FDA1-BB33671D8019}"/>
              </a:ext>
            </a:extLst>
          </p:cNvPr>
          <p:cNvSpPr/>
          <p:nvPr/>
        </p:nvSpPr>
        <p:spPr>
          <a:xfrm>
            <a:off x="4723376" y="4251589"/>
            <a:ext cx="1264920" cy="276999"/>
          </a:xfrm>
          <a:prstGeom prst="rect">
            <a:avLst/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F07D42-EFAD-9C1D-8C72-BA0C50A3513B}"/>
              </a:ext>
            </a:extLst>
          </p:cNvPr>
          <p:cNvSpPr txBox="1"/>
          <p:nvPr/>
        </p:nvSpPr>
        <p:spPr>
          <a:xfrm>
            <a:off x="4764016" y="4315305"/>
            <a:ext cx="1264920" cy="201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</a:rPr>
              <a:t>Monroe Plant (1)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15E4E9-7D00-4E5E-8807-F7B483B48A58}"/>
              </a:ext>
            </a:extLst>
          </p:cNvPr>
          <p:cNvSpPr/>
          <p:nvPr/>
        </p:nvSpPr>
        <p:spPr>
          <a:xfrm>
            <a:off x="6617064" y="3760936"/>
            <a:ext cx="1610360" cy="416560"/>
          </a:xfrm>
          <a:prstGeom prst="rect">
            <a:avLst/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87C67F-2367-00A3-160B-34DFB960610F}"/>
              </a:ext>
            </a:extLst>
          </p:cNvPr>
          <p:cNvSpPr txBox="1"/>
          <p:nvPr/>
        </p:nvSpPr>
        <p:spPr>
          <a:xfrm>
            <a:off x="6718459" y="3837028"/>
            <a:ext cx="161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Nucor Yamato Steel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B53387D-CD84-148C-B565-DB2D3FCE4AE0}"/>
              </a:ext>
            </a:extLst>
          </p:cNvPr>
          <p:cNvSpPr txBox="1">
            <a:spLocks/>
          </p:cNvSpPr>
          <p:nvPr/>
        </p:nvSpPr>
        <p:spPr>
          <a:xfrm>
            <a:off x="5134024" y="369793"/>
            <a:ext cx="6954607" cy="53824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2"/>
                </a:solidFill>
                <a:latin typeface="Raleway ExtraBold" panose="020B0503030101060003" pitchFamily="34" charset="77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Prospect Steel Plant Network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B16CB3-671E-5051-C8C6-28D583758131}"/>
              </a:ext>
            </a:extLst>
          </p:cNvPr>
          <p:cNvSpPr/>
          <p:nvPr/>
        </p:nvSpPr>
        <p:spPr>
          <a:xfrm>
            <a:off x="9278636" y="3100822"/>
            <a:ext cx="2727227" cy="3107561"/>
          </a:xfrm>
          <a:prstGeom prst="rect">
            <a:avLst/>
          </a:prstGeom>
          <a:solidFill>
            <a:schemeClr val="lt1"/>
          </a:solidFill>
          <a:ln w="2540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2FDB28-5C60-B5FE-E738-5943C8BE4181}"/>
              </a:ext>
            </a:extLst>
          </p:cNvPr>
          <p:cNvSpPr txBox="1"/>
          <p:nvPr/>
        </p:nvSpPr>
        <p:spPr>
          <a:xfrm>
            <a:off x="9342116" y="3201198"/>
            <a:ext cx="2626012" cy="2893100"/>
          </a:xfrm>
          <a:prstGeom prst="rect">
            <a:avLst/>
          </a:prstGeom>
          <a:noFill/>
        </p:spPr>
        <p:txBody>
          <a:bodyPr wrap="square" lIns="91440" rIns="91440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400" b="1" u="sng">
                <a:solidFill>
                  <a:schemeClr val="bg1"/>
                </a:solidFill>
              </a:rPr>
              <a:t>Minimal inbound freight cost </a:t>
            </a:r>
            <a:br>
              <a:rPr lang="en-US" sz="1400" u="sng">
                <a:solidFill>
                  <a:schemeClr val="bg1"/>
                </a:solidFill>
              </a:rPr>
            </a:br>
            <a:r>
              <a:rPr lang="en-US" sz="1400">
                <a:solidFill>
                  <a:schemeClr val="bg1"/>
                </a:solidFill>
              </a:rPr>
              <a:t>for shipping fabricated steel throughout the U.S. 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endParaRPr lang="en-US" sz="1400">
              <a:solidFill>
                <a:schemeClr val="bg1"/>
              </a:solidFill>
            </a:endParaRP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Major projects </a:t>
            </a:r>
            <a:r>
              <a:rPr lang="en-US" sz="1400" b="1" u="sng">
                <a:solidFill>
                  <a:schemeClr val="bg1"/>
                </a:solidFill>
              </a:rPr>
              <a:t>fabricated and erected nationally</a:t>
            </a:r>
            <a:r>
              <a:rPr lang="en-US" sz="1400">
                <a:solidFill>
                  <a:schemeClr val="bg1"/>
                </a:solidFill>
              </a:rPr>
              <a:t>. </a:t>
            </a:r>
            <a:br>
              <a:rPr lang="en-US" sz="1400">
                <a:solidFill>
                  <a:schemeClr val="bg1"/>
                </a:solidFill>
              </a:rPr>
            </a:br>
            <a:r>
              <a:rPr lang="en-US" sz="1400">
                <a:solidFill>
                  <a:schemeClr val="bg1"/>
                </a:solidFill>
              </a:rPr>
              <a:t>(Examples to follow.)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endParaRPr lang="en-US" sz="1400" u="sng">
              <a:solidFill>
                <a:schemeClr val="bg1"/>
              </a:solidFill>
            </a:endParaRP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400" b="1" u="sng">
                <a:solidFill>
                  <a:schemeClr val="bg1"/>
                </a:solidFill>
              </a:rPr>
              <a:t>Full-time Prospect Steel Site Manager</a:t>
            </a:r>
            <a:r>
              <a:rPr lang="en-US" sz="1400" b="1">
                <a:solidFill>
                  <a:schemeClr val="bg1"/>
                </a:solidFill>
              </a:rPr>
              <a:t> </a:t>
            </a:r>
            <a:r>
              <a:rPr lang="en-US" sz="1400">
                <a:solidFill>
                  <a:schemeClr val="bg1"/>
                </a:solidFill>
              </a:rPr>
              <a:t>on each project.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endParaRPr lang="en-US" sz="1400" u="sng">
              <a:solidFill>
                <a:schemeClr val="bg1"/>
              </a:solidFill>
            </a:endParaRP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400" b="1" u="sng">
                <a:solidFill>
                  <a:schemeClr val="bg1"/>
                </a:solidFill>
              </a:rPr>
              <a:t>Local fab sourcing</a:t>
            </a:r>
            <a:r>
              <a:rPr lang="en-US" sz="1400" b="1">
                <a:solidFill>
                  <a:schemeClr val="bg1"/>
                </a:solidFill>
              </a:rPr>
              <a:t> </a:t>
            </a:r>
            <a:r>
              <a:rPr lang="en-US" sz="1400">
                <a:solidFill>
                  <a:schemeClr val="bg1"/>
                </a:solidFill>
              </a:rPr>
              <a:t>for any </a:t>
            </a:r>
            <a:br>
              <a:rPr lang="en-US" sz="1400">
                <a:solidFill>
                  <a:schemeClr val="bg1"/>
                </a:solidFill>
              </a:rPr>
            </a:br>
            <a:r>
              <a:rPr lang="en-US" sz="1400">
                <a:solidFill>
                  <a:schemeClr val="bg1"/>
                </a:solidFill>
              </a:rPr>
              <a:t>on-the-fly steel required.</a:t>
            </a:r>
          </a:p>
        </p:txBody>
      </p:sp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0A503DF4-505F-1F7A-E950-DF69D3E2C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8" y="5791473"/>
            <a:ext cx="2237974" cy="46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55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AC7983-9283-5534-0FE6-9AAE59B4DB3F}"/>
              </a:ext>
            </a:extLst>
          </p:cNvPr>
          <p:cNvSpPr txBox="1"/>
          <p:nvPr/>
        </p:nvSpPr>
        <p:spPr>
          <a:xfrm>
            <a:off x="489282" y="301713"/>
            <a:ext cx="10218942" cy="897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Major Work in Progress:</a:t>
            </a:r>
          </a:p>
          <a:p>
            <a:endParaRPr lang="en-US" sz="1200" b="1" dirty="0">
              <a:latin typeface="+mj-lt"/>
            </a:endParaRPr>
          </a:p>
          <a:p>
            <a:pPr lvl="1">
              <a:lnSpc>
                <a:spcPts val="3000"/>
              </a:lnSpc>
            </a:pPr>
            <a:r>
              <a:rPr lang="en-US" sz="1600" b="1" dirty="0">
                <a:latin typeface="Franklin Gothic Book" panose="020B0503020102020204" pitchFamily="34" charset="0"/>
              </a:rPr>
              <a:t>	Apollo 11 GNE HS (Pharma Plant)	Raleigh, NC	9,200 tons</a:t>
            </a:r>
          </a:p>
          <a:p>
            <a:pPr lvl="1">
              <a:lnSpc>
                <a:spcPts val="3000"/>
              </a:lnSpc>
            </a:pPr>
            <a:r>
              <a:rPr lang="en-US" sz="1600" b="1" dirty="0">
                <a:latin typeface="Franklin Gothic Book" panose="020B0503020102020204" pitchFamily="34" charset="0"/>
              </a:rPr>
              <a:t>	Supermicro Mfg.			San Jose, CA	3,500 tons</a:t>
            </a:r>
          </a:p>
          <a:p>
            <a:pPr lvl="1">
              <a:lnSpc>
                <a:spcPts val="3000"/>
              </a:lnSpc>
            </a:pPr>
            <a:r>
              <a:rPr lang="en-US" sz="1600" b="1" dirty="0">
                <a:latin typeface="Franklin Gothic Book" panose="020B0503020102020204" pitchFamily="34" charset="0"/>
              </a:rPr>
              <a:t>	</a:t>
            </a:r>
            <a:r>
              <a:rPr lang="en-US" sz="1600" b="1" dirty="0" err="1">
                <a:latin typeface="Franklin Gothic Book" panose="020B0503020102020204" pitchFamily="34" charset="0"/>
              </a:rPr>
              <a:t>Serverfarm</a:t>
            </a:r>
            <a:r>
              <a:rPr lang="en-US" sz="1600" b="1" dirty="0">
                <a:latin typeface="Franklin Gothic Book" panose="020B0503020102020204" pitchFamily="34" charset="0"/>
              </a:rPr>
              <a:t> Data Center		Hockley, TX	5,000 tons</a:t>
            </a:r>
          </a:p>
          <a:p>
            <a:pPr lvl="1">
              <a:lnSpc>
                <a:spcPts val="3000"/>
              </a:lnSpc>
            </a:pPr>
            <a:r>
              <a:rPr lang="en-US" sz="1600" b="1" dirty="0">
                <a:latin typeface="Franklin Gothic Book" panose="020B0503020102020204" pitchFamily="34" charset="0"/>
              </a:rPr>
              <a:t>	QTS CDR DC 4-5 Data Centers 		Cedar Rapids, IA	10,200 tons</a:t>
            </a:r>
          </a:p>
          <a:p>
            <a:pPr lvl="1">
              <a:lnSpc>
                <a:spcPts val="3000"/>
              </a:lnSpc>
            </a:pPr>
            <a:r>
              <a:rPr lang="en-US" sz="1600" b="1" dirty="0">
                <a:latin typeface="Franklin Gothic Book" panose="020B0503020102020204" pitchFamily="34" charset="0"/>
              </a:rPr>
              <a:t>	Project Hope (Semi-conductor)		Peoria, AZ		45,000 tons</a:t>
            </a:r>
          </a:p>
          <a:p>
            <a:pPr lvl="1">
              <a:lnSpc>
                <a:spcPts val="3000"/>
              </a:lnSpc>
            </a:pPr>
            <a:r>
              <a:rPr lang="en-US" sz="1600" b="1" dirty="0">
                <a:latin typeface="Franklin Gothic Book" panose="020B0503020102020204" pitchFamily="34" charset="0"/>
              </a:rPr>
              <a:t>	AWS IAD 452 Data Center		Spotsylvania, VA	2,200 tons</a:t>
            </a:r>
          </a:p>
          <a:p>
            <a:pPr lvl="1">
              <a:lnSpc>
                <a:spcPts val="3000"/>
              </a:lnSpc>
            </a:pPr>
            <a:r>
              <a:rPr lang="en-US" sz="1600" b="1" dirty="0">
                <a:latin typeface="Franklin Gothic Book" panose="020B0503020102020204" pitchFamily="34" charset="0"/>
              </a:rPr>
              <a:t>	AWS CMH 170 Data Center		Marysville, OH	1,600 tons</a:t>
            </a:r>
          </a:p>
          <a:p>
            <a:pPr lvl="1">
              <a:lnSpc>
                <a:spcPts val="3000"/>
              </a:lnSpc>
            </a:pPr>
            <a:r>
              <a:rPr lang="en-US" sz="1600" b="1" dirty="0">
                <a:latin typeface="Franklin Gothic Book" panose="020B0503020102020204" pitchFamily="34" charset="0"/>
              </a:rPr>
              <a:t>	Switch RNO Bldg. 5 Data Center		Reno, NV		5,700 tons</a:t>
            </a:r>
          </a:p>
          <a:p>
            <a:pPr lvl="1">
              <a:lnSpc>
                <a:spcPts val="3000"/>
              </a:lnSpc>
            </a:pPr>
            <a:r>
              <a:rPr lang="en-US" sz="1600" b="1" dirty="0">
                <a:latin typeface="Franklin Gothic Book" panose="020B0503020102020204" pitchFamily="34" charset="0"/>
              </a:rPr>
              <a:t>	SDC Blackfin/Bluefin Data Centers	Ashburn, VA	23,100 tons</a:t>
            </a:r>
          </a:p>
          <a:p>
            <a:pPr lvl="1">
              <a:lnSpc>
                <a:spcPts val="3000"/>
              </a:lnSpc>
            </a:pPr>
            <a:r>
              <a:rPr lang="en-US" sz="1600" b="1" dirty="0">
                <a:latin typeface="Franklin Gothic Book" panose="020B0503020102020204" pitchFamily="34" charset="0"/>
              </a:rPr>
              <a:t>	Meta Project 10X Data Centers		Holly Ridge</a:t>
            </a:r>
            <a:r>
              <a:rPr lang="en-US" sz="1600" b="1">
                <a:latin typeface="Franklin Gothic Book" panose="020B0503020102020204" pitchFamily="34" charset="0"/>
              </a:rPr>
              <a:t>, LA</a:t>
            </a:r>
            <a:r>
              <a:rPr lang="en-US" sz="1600" b="1" dirty="0">
                <a:latin typeface="Franklin Gothic Book" panose="020B0503020102020204" pitchFamily="34" charset="0"/>
              </a:rPr>
              <a:t>	14,600 tons</a:t>
            </a:r>
          </a:p>
          <a:p>
            <a:pPr lvl="1">
              <a:lnSpc>
                <a:spcPts val="3000"/>
              </a:lnSpc>
            </a:pPr>
            <a:r>
              <a:rPr lang="en-US" sz="1600" b="1" dirty="0">
                <a:latin typeface="Franklin Gothic Book" panose="020B0503020102020204" pitchFamily="34" charset="0"/>
              </a:rPr>
              <a:t>	</a:t>
            </a:r>
            <a:r>
              <a:rPr lang="en-US" sz="1600" b="1" dirty="0" err="1">
                <a:latin typeface="Franklin Gothic Book" panose="020B0503020102020204" pitchFamily="34" charset="0"/>
              </a:rPr>
              <a:t>EdgeConneX</a:t>
            </a:r>
            <a:r>
              <a:rPr lang="en-US" sz="1600" b="1" dirty="0">
                <a:latin typeface="Franklin Gothic Book" panose="020B0503020102020204" pitchFamily="34" charset="0"/>
              </a:rPr>
              <a:t> Data Centers		New Albany, OH	8,500 tons </a:t>
            </a:r>
          </a:p>
          <a:p>
            <a:pPr lvl="1">
              <a:lnSpc>
                <a:spcPts val="3000"/>
              </a:lnSpc>
            </a:pPr>
            <a:r>
              <a:rPr lang="en-US" sz="1600" b="1" dirty="0">
                <a:latin typeface="Franklin Gothic Book" panose="020B0503020102020204" pitchFamily="34" charset="0"/>
              </a:rPr>
              <a:t>	Austin Convention Center		Austin, TX		16,000 tons</a:t>
            </a:r>
          </a:p>
          <a:p>
            <a:pPr lvl="1">
              <a:lnSpc>
                <a:spcPts val="3400"/>
              </a:lnSpc>
            </a:pPr>
            <a:r>
              <a:rPr lang="en-US" b="1" dirty="0">
                <a:latin typeface="+mj-lt"/>
              </a:rPr>
              <a:t>					</a:t>
            </a:r>
          </a:p>
          <a:p>
            <a:pPr lvl="1">
              <a:lnSpc>
                <a:spcPct val="200000"/>
              </a:lnSpc>
            </a:pPr>
            <a:endParaRPr lang="en-US" sz="2000" b="1" dirty="0">
              <a:latin typeface="+mj-lt"/>
            </a:endParaRPr>
          </a:p>
          <a:p>
            <a:pPr lvl="1">
              <a:lnSpc>
                <a:spcPct val="200000"/>
              </a:lnSpc>
            </a:pPr>
            <a:endParaRPr lang="en-US" sz="2000" b="1" dirty="0">
              <a:latin typeface="+mj-lt"/>
            </a:endParaRPr>
          </a:p>
          <a:p>
            <a:endParaRPr lang="en-US" sz="1200" b="1" dirty="0">
              <a:latin typeface="+mj-lt"/>
            </a:endParaRPr>
          </a:p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		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               		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>
              <a:lnSpc>
                <a:spcPct val="150000"/>
              </a:lnSpc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39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AB000-5E2B-2241-92BE-AC7D900751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385" y="1090866"/>
            <a:ext cx="8361229" cy="1734495"/>
          </a:xfrm>
        </p:spPr>
        <p:txBody>
          <a:bodyPr/>
          <a:lstStyle/>
          <a:p>
            <a:r>
              <a:rPr lang="en-US" sz="4800" cap="none">
                <a:latin typeface="Franklin Gothic Book" panose="020B0503020102020204" pitchFamily="34" charset="0"/>
              </a:rPr>
              <a:t>Thank you. </a:t>
            </a:r>
          </a:p>
        </p:txBody>
      </p:sp>
    </p:spTree>
    <p:extLst>
      <p:ext uri="{BB962C8B-B14F-4D97-AF65-F5344CB8AC3E}">
        <p14:creationId xmlns:p14="http://schemas.microsoft.com/office/powerpoint/2010/main" val="1607980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16380" y="-22860"/>
            <a:ext cx="6705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Project Big Bird   Tracy, CA</a:t>
            </a:r>
          </a:p>
          <a:p>
            <a:pPr lvl="0"/>
            <a:r>
              <a:rPr lang="en-US" sz="1600" b="1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3,800,000 SF   26,000 Tons</a:t>
            </a:r>
          </a:p>
          <a:p>
            <a:pPr lvl="0"/>
            <a:endParaRPr lang="en-US" sz="2400">
              <a:solidFill>
                <a:schemeClr val="bg1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9715" y="421552"/>
            <a:ext cx="8001000" cy="5791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b="1" u="sng" dirty="0"/>
              <a:t>Lexicon Fabrication Plants</a:t>
            </a:r>
            <a:r>
              <a:rPr lang="en-US" sz="1600" dirty="0"/>
              <a:t>	</a:t>
            </a:r>
          </a:p>
          <a:p>
            <a:pPr lvl="2">
              <a:lnSpc>
                <a:spcPts val="2200"/>
              </a:lnSpc>
            </a:pPr>
            <a:r>
              <a:rPr lang="en-US" sz="1600" dirty="0"/>
              <a:t>Little Rock, AR 	Prospect Steel	 250,000 SF</a:t>
            </a:r>
          </a:p>
          <a:p>
            <a:pPr lvl="2">
              <a:lnSpc>
                <a:spcPts val="2200"/>
              </a:lnSpc>
            </a:pPr>
            <a:r>
              <a:rPr lang="en-US" sz="1600" dirty="0"/>
              <a:t>		Custom Metals	 168,000 SF</a:t>
            </a:r>
          </a:p>
          <a:p>
            <a:pPr lvl="2">
              <a:lnSpc>
                <a:spcPts val="2200"/>
              </a:lnSpc>
            </a:pPr>
            <a:r>
              <a:rPr lang="en-US" sz="1600" dirty="0"/>
              <a:t>Blytheville, AR 	Prospect Steel	 150,000 SF</a:t>
            </a:r>
          </a:p>
          <a:p>
            <a:pPr lvl="2">
              <a:lnSpc>
                <a:spcPts val="2200"/>
              </a:lnSpc>
            </a:pPr>
            <a:r>
              <a:rPr lang="en-US" sz="1600" dirty="0"/>
              <a:t>		Lex Fab		   36,000 SF</a:t>
            </a:r>
          </a:p>
          <a:p>
            <a:pPr lvl="2">
              <a:lnSpc>
                <a:spcPts val="2200"/>
              </a:lnSpc>
            </a:pPr>
            <a:r>
              <a:rPr lang="en-US" sz="1600" dirty="0"/>
              <a:t>Monroe, LA 	SFM        		</a:t>
            </a:r>
            <a:r>
              <a:rPr lang="en-US" sz="1600" u="sng" dirty="0"/>
              <a:t>150,000  SF</a:t>
            </a:r>
          </a:p>
          <a:p>
            <a:pPr lvl="2">
              <a:lnSpc>
                <a:spcPts val="2200"/>
              </a:lnSpc>
            </a:pPr>
            <a:r>
              <a:rPr lang="en-US" sz="1600" dirty="0"/>
              <a:t>                                		                   754,000 SF</a:t>
            </a:r>
          </a:p>
          <a:p>
            <a:pPr>
              <a:lnSpc>
                <a:spcPts val="2200"/>
              </a:lnSpc>
            </a:pPr>
            <a:r>
              <a:rPr lang="en-US" b="1" u="sng" dirty="0"/>
              <a:t>AISC Certifications 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Certified Building Fabricator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Certified Bridge Fabricator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Fracture-Critical Endorsement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Sophisticated Paint Endorsements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ts val="2200"/>
              </a:lnSpc>
            </a:pPr>
            <a:r>
              <a:rPr lang="en-US" b="1" u="sng" dirty="0"/>
              <a:t>Lexicon, Inc</a:t>
            </a:r>
            <a:r>
              <a:rPr lang="en-US" dirty="0"/>
              <a:t>.</a:t>
            </a:r>
            <a:endParaRPr lang="en-US" sz="1600" dirty="0"/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Fabrication, erection, industrial contracting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58 yrs. in business – since 1968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.64 EMR  1.53 TRIR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$1.3 billion revenue in 2025.  ($600M Fabrication Group.)</a:t>
            </a:r>
          </a:p>
          <a:p>
            <a:pPr>
              <a:buFont typeface="Arial" pitchFamily="34" charset="0"/>
              <a:buChar char="•"/>
            </a:pPr>
            <a:endParaRPr lang="en-US" sz="1600" dirty="0"/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5EF6D0-D047-0DF3-BF41-A5FE2644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581" y="1153928"/>
            <a:ext cx="2838846" cy="1076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7F30EC-0C31-5512-118A-AC0DF9BDA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121" y="2576434"/>
            <a:ext cx="1600423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07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16380" y="-22860"/>
            <a:ext cx="6705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Project Big Bird   Tracy, CA</a:t>
            </a:r>
          </a:p>
          <a:p>
            <a:pPr lvl="0"/>
            <a:r>
              <a:rPr lang="en-US" sz="1600" b="1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3,800,000 SF   26,000 Tons</a:t>
            </a:r>
          </a:p>
          <a:p>
            <a:pPr lvl="0"/>
            <a:endParaRPr lang="en-US" sz="2400">
              <a:solidFill>
                <a:schemeClr val="bg1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4051" y="347518"/>
            <a:ext cx="10616809" cy="412933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120,000 tons/year production capacity, self-perform.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Additional 60,000 tons/year capacity through our </a:t>
            </a:r>
            <a:r>
              <a:rPr lang="en-US" sz="1600" dirty="0" err="1"/>
              <a:t>Subfab</a:t>
            </a:r>
            <a:r>
              <a:rPr lang="en-US" sz="1600" dirty="0"/>
              <a:t> Dept.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Bonding: $350M single project, $500M aggregate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Nucor/Vulcraft relationship 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Nucor’s largest fabricator customer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Proximity to the mill – next door and 3 hrs. away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Lexicon’s ongoing work inside Nucor’s mills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Leader in robotic fabrication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5 robotic fit-and-weld beam lines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Up to 85% production time-savings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9DA7A7-EE15-DA36-585E-04859905AD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0" t="391" r="9499" b="-391"/>
          <a:stretch/>
        </p:blipFill>
        <p:spPr>
          <a:xfrm>
            <a:off x="4358422" y="3686494"/>
            <a:ext cx="5179655" cy="296381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5" name="Picture 4" descr="A large metal machine in a factory&#10;&#10;AI-generated content may be incorrect.">
            <a:extLst>
              <a:ext uri="{FF2B5EF4-FFF2-40B4-BE49-F238E27FC236}">
                <a16:creationId xmlns:a16="http://schemas.microsoft.com/office/drawing/2014/main" id="{B20587E8-8B24-7A9C-C918-8DD842C13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572" y="454193"/>
            <a:ext cx="4419600" cy="33147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9925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16380" y="-22860"/>
            <a:ext cx="6705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Project Big Bird   Tracy, CA</a:t>
            </a:r>
          </a:p>
          <a:p>
            <a:pPr lvl="0"/>
            <a:r>
              <a:rPr lang="en-US" sz="1600" b="1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3,800,000 SF   26,000 Tons</a:t>
            </a:r>
          </a:p>
          <a:p>
            <a:pPr lvl="0"/>
            <a:endParaRPr lang="en-US" sz="2400">
              <a:solidFill>
                <a:schemeClr val="bg1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2776" y="368417"/>
            <a:ext cx="9473198" cy="4089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b="1" dirty="0"/>
              <a:t>Universal – division of Lexicon, Inc.</a:t>
            </a:r>
          </a:p>
          <a:p>
            <a:pPr>
              <a:lnSpc>
                <a:spcPts val="3200"/>
              </a:lnSpc>
            </a:pPr>
            <a:r>
              <a:rPr lang="en-US" sz="1600" dirty="0"/>
              <a:t>SUPPLIES &amp; INSTALLS:	</a:t>
            </a:r>
          </a:p>
          <a:p>
            <a:pPr lvl="2">
              <a:lnSpc>
                <a:spcPts val="3200"/>
              </a:lnSpc>
            </a:pPr>
            <a:r>
              <a:rPr lang="en-US" sz="1600" dirty="0"/>
              <a:t>Metal Cladding (IMP, ACM, Single Skin + Building Insulation)</a:t>
            </a:r>
          </a:p>
          <a:p>
            <a:pPr lvl="2">
              <a:lnSpc>
                <a:spcPts val="3200"/>
              </a:lnSpc>
            </a:pPr>
            <a:r>
              <a:rPr lang="en-US" sz="1600" dirty="0"/>
              <a:t>Process pipe &amp; tank insulation and lagging + Heat Tracing</a:t>
            </a:r>
          </a:p>
          <a:p>
            <a:pPr lvl="2">
              <a:lnSpc>
                <a:spcPts val="3200"/>
              </a:lnSpc>
            </a:pPr>
            <a:r>
              <a:rPr lang="en-US" sz="1600" dirty="0"/>
              <a:t>Pipe and tank coatings</a:t>
            </a:r>
          </a:p>
          <a:p>
            <a:pPr lvl="2">
              <a:lnSpc>
                <a:spcPts val="3200"/>
              </a:lnSpc>
            </a:pPr>
            <a:r>
              <a:rPr lang="en-US" sz="1600" dirty="0"/>
              <a:t>Scaffolding</a:t>
            </a:r>
          </a:p>
          <a:p>
            <a:pPr>
              <a:lnSpc>
                <a:spcPts val="3200"/>
              </a:lnSpc>
            </a:pPr>
            <a:r>
              <a:rPr lang="en-US" sz="1600" dirty="0"/>
              <a:t>CLEAN ROOM PARTNERSHIP</a:t>
            </a:r>
          </a:p>
          <a:p>
            <a:pPr>
              <a:lnSpc>
                <a:spcPts val="3200"/>
              </a:lnSpc>
            </a:pPr>
            <a:r>
              <a:rPr lang="en-US" sz="1600" dirty="0"/>
              <a:t>	</a:t>
            </a:r>
            <a:r>
              <a:rPr lang="en-US" sz="1600" u="sng" dirty="0"/>
              <a:t>Universal</a:t>
            </a:r>
            <a:r>
              <a:rPr lang="en-US" sz="1600" dirty="0"/>
              <a:t> supplies/installs the interior IMP walls &amp; ceilings</a:t>
            </a:r>
          </a:p>
          <a:p>
            <a:pPr>
              <a:lnSpc>
                <a:spcPts val="3200"/>
              </a:lnSpc>
            </a:pPr>
            <a:r>
              <a:rPr lang="en-US" sz="1600" dirty="0"/>
              <a:t>	</a:t>
            </a:r>
            <a:r>
              <a:rPr lang="en-US" sz="1600" u="sng" dirty="0"/>
              <a:t>Precision Environments </a:t>
            </a:r>
            <a:r>
              <a:rPr lang="en-US" sz="1600" dirty="0"/>
              <a:t>designs, builds and certifies entire installation, incl. MEP.</a:t>
            </a:r>
          </a:p>
          <a:p>
            <a:pPr lvl="2">
              <a:lnSpc>
                <a:spcPts val="3200"/>
              </a:lnSpc>
            </a:pPr>
            <a:r>
              <a:rPr lang="en-US" sz="1600" dirty="0"/>
              <a:t>Precision-Lexicon </a:t>
            </a:r>
            <a:r>
              <a:rPr lang="en-US" sz="1600" u="sng" dirty="0"/>
              <a:t>joint venture</a:t>
            </a:r>
            <a:r>
              <a:rPr lang="en-US" sz="1600" dirty="0"/>
              <a:t>.	</a:t>
            </a:r>
          </a:p>
        </p:txBody>
      </p:sp>
      <p:pic>
        <p:nvPicPr>
          <p:cNvPr id="5" name="Picture 4" descr="A large building under construction&#10;&#10;AI-generated content may be incorrect.">
            <a:extLst>
              <a:ext uri="{FF2B5EF4-FFF2-40B4-BE49-F238E27FC236}">
                <a16:creationId xmlns:a16="http://schemas.microsoft.com/office/drawing/2014/main" id="{730DD0F0-6647-ACCA-E5BF-69BFB4D2D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567" y="454193"/>
            <a:ext cx="3861532" cy="285261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Picture 5" descr="A large building with parking lot and water in the background&#10;&#10;AI-generated content may be incorrect.">
            <a:extLst>
              <a:ext uri="{FF2B5EF4-FFF2-40B4-BE49-F238E27FC236}">
                <a16:creationId xmlns:a16="http://schemas.microsoft.com/office/drawing/2014/main" id="{7D86A46F-26A2-99DB-CEB6-2CF06239E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894" y="3242745"/>
            <a:ext cx="3524269" cy="270607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3669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4B9A5-E348-A327-3C96-238FCCC95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0EEBAB-813B-8E8D-2549-F984CBFCAE3B}"/>
              </a:ext>
            </a:extLst>
          </p:cNvPr>
          <p:cNvSpPr/>
          <p:nvPr/>
        </p:nvSpPr>
        <p:spPr>
          <a:xfrm>
            <a:off x="1516380" y="-22860"/>
            <a:ext cx="6705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Project Big Bird   Tracy, CA</a:t>
            </a:r>
          </a:p>
          <a:p>
            <a:pPr lvl="0"/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3,800,000 SF   26,000 Tons</a:t>
            </a:r>
          </a:p>
          <a:p>
            <a:pPr lvl="0"/>
            <a:endParaRPr lang="en-US" sz="2400" dirty="0">
              <a:solidFill>
                <a:schemeClr val="bg1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EC4345-EB61-8A66-318D-10049DCE5B43}"/>
              </a:ext>
            </a:extLst>
          </p:cNvPr>
          <p:cNvSpPr txBox="1"/>
          <p:nvPr/>
        </p:nvSpPr>
        <p:spPr>
          <a:xfrm>
            <a:off x="-447787" y="339156"/>
            <a:ext cx="4246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Amazon Resume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127C62-9D6A-94C0-1FD6-27267E29C796}"/>
              </a:ext>
            </a:extLst>
          </p:cNvPr>
          <p:cNvSpPr txBox="1"/>
          <p:nvPr/>
        </p:nvSpPr>
        <p:spPr>
          <a:xfrm>
            <a:off x="504473" y="1111110"/>
            <a:ext cx="2568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 Projects </a:t>
            </a:r>
          </a:p>
          <a:p>
            <a:r>
              <a:rPr lang="en-US" i="0" u="none" strike="noStrike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391,789 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ons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62.4 Million SF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DA03B8-F3D6-E62D-FA43-E7368F1ACE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994055"/>
              </p:ext>
            </p:extLst>
          </p:nvPr>
        </p:nvGraphicFramePr>
        <p:xfrm>
          <a:off x="3162589" y="-22860"/>
          <a:ext cx="5892037" cy="64099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508">
                  <a:extLst>
                    <a:ext uri="{9D8B030D-6E8A-4147-A177-3AD203B41FA5}">
                      <a16:colId xmlns:a16="http://schemas.microsoft.com/office/drawing/2014/main" val="154335936"/>
                    </a:ext>
                  </a:extLst>
                </a:gridCol>
                <a:gridCol w="103672">
                  <a:extLst>
                    <a:ext uri="{9D8B030D-6E8A-4147-A177-3AD203B41FA5}">
                      <a16:colId xmlns:a16="http://schemas.microsoft.com/office/drawing/2014/main" val="3593507497"/>
                    </a:ext>
                  </a:extLst>
                </a:gridCol>
                <a:gridCol w="637328">
                  <a:extLst>
                    <a:ext uri="{9D8B030D-6E8A-4147-A177-3AD203B41FA5}">
                      <a16:colId xmlns:a16="http://schemas.microsoft.com/office/drawing/2014/main" val="935877861"/>
                    </a:ext>
                  </a:extLst>
                </a:gridCol>
                <a:gridCol w="1794925">
                  <a:extLst>
                    <a:ext uri="{9D8B030D-6E8A-4147-A177-3AD203B41FA5}">
                      <a16:colId xmlns:a16="http://schemas.microsoft.com/office/drawing/2014/main" val="4194379765"/>
                    </a:ext>
                  </a:extLst>
                </a:gridCol>
                <a:gridCol w="1209624">
                  <a:extLst>
                    <a:ext uri="{9D8B030D-6E8A-4147-A177-3AD203B41FA5}">
                      <a16:colId xmlns:a16="http://schemas.microsoft.com/office/drawing/2014/main" val="3625355775"/>
                    </a:ext>
                  </a:extLst>
                </a:gridCol>
                <a:gridCol w="585302">
                  <a:extLst>
                    <a:ext uri="{9D8B030D-6E8A-4147-A177-3AD203B41FA5}">
                      <a16:colId xmlns:a16="http://schemas.microsoft.com/office/drawing/2014/main" val="250976151"/>
                    </a:ext>
                  </a:extLst>
                </a:gridCol>
                <a:gridCol w="91047">
                  <a:extLst>
                    <a:ext uri="{9D8B030D-6E8A-4147-A177-3AD203B41FA5}">
                      <a16:colId xmlns:a16="http://schemas.microsoft.com/office/drawing/2014/main" val="1624411701"/>
                    </a:ext>
                  </a:extLst>
                </a:gridCol>
                <a:gridCol w="637328">
                  <a:extLst>
                    <a:ext uri="{9D8B030D-6E8A-4147-A177-3AD203B41FA5}">
                      <a16:colId xmlns:a16="http://schemas.microsoft.com/office/drawing/2014/main" val="325052445"/>
                    </a:ext>
                  </a:extLst>
                </a:gridCol>
                <a:gridCol w="65035">
                  <a:extLst>
                    <a:ext uri="{9D8B030D-6E8A-4147-A177-3AD203B41FA5}">
                      <a16:colId xmlns:a16="http://schemas.microsoft.com/office/drawing/2014/main" val="1354768773"/>
                    </a:ext>
                  </a:extLst>
                </a:gridCol>
                <a:gridCol w="520268">
                  <a:extLst>
                    <a:ext uri="{9D8B030D-6E8A-4147-A177-3AD203B41FA5}">
                      <a16:colId xmlns:a16="http://schemas.microsoft.com/office/drawing/2014/main" val="1080526525"/>
                    </a:ext>
                  </a:extLst>
                </a:gridCol>
              </a:tblGrid>
              <a:tr h="526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Awarded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Location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Tons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Million      SF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extLst>
                  <a:ext uri="{0D108BD9-81ED-4DB2-BD59-A6C34878D82A}">
                    <a16:rowId xmlns:a16="http://schemas.microsoft.com/office/drawing/2014/main" val="1469604476"/>
                  </a:ext>
                </a:extLst>
              </a:tr>
              <a:tr h="266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Rio  (DEN3)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Denver, CO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12,044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extLst>
                  <a:ext uri="{0D108BD9-81ED-4DB2-BD59-A6C34878D82A}">
                    <a16:rowId xmlns:a16="http://schemas.microsoft.com/office/drawing/2014/main" val="3354906936"/>
                  </a:ext>
                </a:extLst>
              </a:tr>
              <a:tr h="266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Goliath  (CLE2)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Cleveland, OH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13,096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extLst>
                  <a:ext uri="{0D108BD9-81ED-4DB2-BD59-A6C34878D82A}">
                    <a16:rowId xmlns:a16="http://schemas.microsoft.com/office/drawing/2014/main" val="943559431"/>
                  </a:ext>
                </a:extLst>
              </a:tr>
              <a:tr h="266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Bark (CLE3)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Cleveland, OH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12,994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extLst>
                  <a:ext uri="{0D108BD9-81ED-4DB2-BD59-A6C34878D82A}">
                    <a16:rowId xmlns:a16="http://schemas.microsoft.com/office/drawing/2014/main" val="2043412076"/>
                  </a:ext>
                </a:extLst>
              </a:tr>
              <a:tr h="266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Wildcat  (TUC)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Tucson, AZ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11,327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extLst>
                  <a:ext uri="{0D108BD9-81ED-4DB2-BD59-A6C34878D82A}">
                    <a16:rowId xmlns:a16="http://schemas.microsoft.com/office/drawing/2014/main" val="2035250134"/>
                  </a:ext>
                </a:extLst>
              </a:tr>
              <a:tr h="266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Cherry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Beaumont, CA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20,581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extLst>
                  <a:ext uri="{0D108BD9-81ED-4DB2-BD59-A6C34878D82A}">
                    <a16:rowId xmlns:a16="http://schemas.microsoft.com/office/drawing/2014/main" val="2286595022"/>
                  </a:ext>
                </a:extLst>
              </a:tr>
              <a:tr h="266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Bronco                   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Boise, ID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20,072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extLst>
                  <a:ext uri="{0D108BD9-81ED-4DB2-BD59-A6C34878D82A}">
                    <a16:rowId xmlns:a16="http://schemas.microsoft.com/office/drawing/2014/main" val="1741131408"/>
                  </a:ext>
                </a:extLst>
              </a:tr>
              <a:tr h="266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Freddie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Toledo, OH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19,482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extLst>
                  <a:ext uri="{0D108BD9-81ED-4DB2-BD59-A6C34878D82A}">
                    <a16:rowId xmlns:a16="http://schemas.microsoft.com/office/drawing/2014/main" val="3741441590"/>
                  </a:ext>
                </a:extLst>
              </a:tr>
              <a:tr h="266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Lonestar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Salt Lake City, UT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TNS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6,162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extLst>
                  <a:ext uri="{0D108BD9-81ED-4DB2-BD59-A6C34878D82A}">
                    <a16:rowId xmlns:a16="http://schemas.microsoft.com/office/drawing/2014/main" val="470979685"/>
                  </a:ext>
                </a:extLst>
              </a:tr>
              <a:tr h="266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Bluejay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 Moines, IA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20,072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extLst>
                  <a:ext uri="{0D108BD9-81ED-4DB2-BD59-A6C34878D82A}">
                    <a16:rowId xmlns:a16="http://schemas.microsoft.com/office/drawing/2014/main" val="706952086"/>
                  </a:ext>
                </a:extLst>
              </a:tr>
              <a:tr h="266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Arcilla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San Diego, CA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G+4.5M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23,198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extLst>
                  <a:ext uri="{0D108BD9-81ED-4DB2-BD59-A6C34878D82A}">
                    <a16:rowId xmlns:a16="http://schemas.microsoft.com/office/drawing/2014/main" val="237761837"/>
                  </a:ext>
                </a:extLst>
              </a:tr>
              <a:tr h="266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Rodeo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Colo. Springs, CO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G+4.5L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24,468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extLst>
                  <a:ext uri="{0D108BD9-81ED-4DB2-BD59-A6C34878D82A}">
                    <a16:rowId xmlns:a16="http://schemas.microsoft.com/office/drawing/2014/main" val="1597803728"/>
                  </a:ext>
                </a:extLst>
              </a:tr>
              <a:tr h="266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Diamond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Little Rock, AR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G+4.5L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18,916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extLst>
                  <a:ext uri="{0D108BD9-81ED-4DB2-BD59-A6C34878D82A}">
                    <a16:rowId xmlns:a16="http://schemas.microsoft.com/office/drawing/2014/main" val="1551295716"/>
                  </a:ext>
                </a:extLst>
              </a:tr>
              <a:tr h="266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Diana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Waco, TX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18,092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extLst>
                  <a:ext uri="{0D108BD9-81ED-4DB2-BD59-A6C34878D82A}">
                    <a16:rowId xmlns:a16="http://schemas.microsoft.com/office/drawing/2014/main" val="2630833613"/>
                  </a:ext>
                </a:extLst>
              </a:tr>
              <a:tr h="266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Big Bird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Tracy, CA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G+4.5L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26,302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extLst>
                  <a:ext uri="{0D108BD9-81ED-4DB2-BD59-A6C34878D82A}">
                    <a16:rowId xmlns:a16="http://schemas.microsoft.com/office/drawing/2014/main" val="2505482159"/>
                  </a:ext>
                </a:extLst>
              </a:tr>
              <a:tr h="266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Armadillo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Amarillo, TX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TNS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6,711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extLst>
                  <a:ext uri="{0D108BD9-81ED-4DB2-BD59-A6C34878D82A}">
                    <a16:rowId xmlns:a16="http://schemas.microsoft.com/office/drawing/2014/main" val="389121131"/>
                  </a:ext>
                </a:extLst>
              </a:tr>
              <a:tr h="266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Mastodon   (FWA6)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Fort Wayne, 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G+4.5M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20,509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extLst>
                  <a:ext uri="{0D108BD9-81ED-4DB2-BD59-A6C34878D82A}">
                    <a16:rowId xmlns:a16="http://schemas.microsoft.com/office/drawing/2014/main" val="489030900"/>
                  </a:ext>
                </a:extLst>
              </a:tr>
              <a:tr h="266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Scrabble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Davenport, IA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G+4.5M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22,781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extLst>
                  <a:ext uri="{0D108BD9-81ED-4DB2-BD59-A6C34878D82A}">
                    <a16:rowId xmlns:a16="http://schemas.microsoft.com/office/drawing/2014/main" val="3845917470"/>
                  </a:ext>
                </a:extLst>
              </a:tr>
              <a:tr h="266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Basie  (PDX8)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Woodburn, 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G+4.5L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24,220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extLst>
                  <a:ext uri="{0D108BD9-81ED-4DB2-BD59-A6C34878D82A}">
                    <a16:rowId xmlns:a16="http://schemas.microsoft.com/office/drawing/2014/main" val="710269335"/>
                  </a:ext>
                </a:extLst>
              </a:tr>
              <a:tr h="266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Sugar (DEN9)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Loveland, CO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G+4.5L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25,200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extLst>
                  <a:ext uri="{0D108BD9-81ED-4DB2-BD59-A6C34878D82A}">
                    <a16:rowId xmlns:a16="http://schemas.microsoft.com/office/drawing/2014/main" val="1191731463"/>
                  </a:ext>
                </a:extLst>
              </a:tr>
              <a:tr h="266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Goat (SJC8)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Salinas, CA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G+4.5M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22,781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extLst>
                  <a:ext uri="{0D108BD9-81ED-4DB2-BD59-A6C34878D82A}">
                    <a16:rowId xmlns:a16="http://schemas.microsoft.com/office/drawing/2014/main" val="2660566992"/>
                  </a:ext>
                </a:extLst>
              </a:tr>
              <a:tr h="266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Silver Eagle (MKE3)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Cottage Grove, WI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G+4.5M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22,781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extLst>
                  <a:ext uri="{0D108BD9-81ED-4DB2-BD59-A6C34878D82A}">
                    <a16:rowId xmlns:a16="http://schemas.microsoft.com/office/drawing/2014/main" val="2067963925"/>
                  </a:ext>
                </a:extLst>
              </a:tr>
              <a:tr h="293141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391,789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62.4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01" marR="4201" marT="4201" marB="0" anchor="b"/>
                </a:tc>
                <a:extLst>
                  <a:ext uri="{0D108BD9-81ED-4DB2-BD59-A6C34878D82A}">
                    <a16:rowId xmlns:a16="http://schemas.microsoft.com/office/drawing/2014/main" val="2540653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2095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1CBA9-1809-F672-01D4-A3FF08A0D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84F005-1733-CAED-09FD-4134A1EAE544}"/>
              </a:ext>
            </a:extLst>
          </p:cNvPr>
          <p:cNvSpPr/>
          <p:nvPr/>
        </p:nvSpPr>
        <p:spPr>
          <a:xfrm>
            <a:off x="1516380" y="-22860"/>
            <a:ext cx="6705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Project Big Bird   Tracy, CA</a:t>
            </a:r>
          </a:p>
          <a:p>
            <a:pPr lvl="0"/>
            <a:r>
              <a:rPr lang="en-US" sz="1600" b="1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3,800,000 SF   26,000 Tons</a:t>
            </a:r>
          </a:p>
          <a:p>
            <a:pPr lvl="0"/>
            <a:endParaRPr lang="en-US" sz="2400">
              <a:solidFill>
                <a:schemeClr val="bg1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29A360-CE36-C13C-8DD3-2E4783ABC011}"/>
              </a:ext>
            </a:extLst>
          </p:cNvPr>
          <p:cNvSpPr txBox="1"/>
          <p:nvPr/>
        </p:nvSpPr>
        <p:spPr>
          <a:xfrm>
            <a:off x="479731" y="339438"/>
            <a:ext cx="6196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400" b="1" dirty="0"/>
              <a:t>Data Center Resume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6FB656-8244-76C2-BD9D-C74E0046F88A}"/>
              </a:ext>
            </a:extLst>
          </p:cNvPr>
          <p:cNvSpPr txBox="1"/>
          <p:nvPr/>
        </p:nvSpPr>
        <p:spPr>
          <a:xfrm>
            <a:off x="471639" y="1169231"/>
            <a:ext cx="5141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 data centers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102,100 tons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Owners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2018-Present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15CB99F-26A0-30F8-FA27-F4E4799D8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763711"/>
              </p:ext>
            </p:extLst>
          </p:nvPr>
        </p:nvGraphicFramePr>
        <p:xfrm>
          <a:off x="3833109" y="1015709"/>
          <a:ext cx="6378910" cy="4499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5782">
                  <a:extLst>
                    <a:ext uri="{9D8B030D-6E8A-4147-A177-3AD203B41FA5}">
                      <a16:colId xmlns:a16="http://schemas.microsoft.com/office/drawing/2014/main" val="704422105"/>
                    </a:ext>
                  </a:extLst>
                </a:gridCol>
                <a:gridCol w="1451202">
                  <a:extLst>
                    <a:ext uri="{9D8B030D-6E8A-4147-A177-3AD203B41FA5}">
                      <a16:colId xmlns:a16="http://schemas.microsoft.com/office/drawing/2014/main" val="2817304663"/>
                    </a:ext>
                  </a:extLst>
                </a:gridCol>
                <a:gridCol w="1003825">
                  <a:extLst>
                    <a:ext uri="{9D8B030D-6E8A-4147-A177-3AD203B41FA5}">
                      <a16:colId xmlns:a16="http://schemas.microsoft.com/office/drawing/2014/main" val="1578504614"/>
                    </a:ext>
                  </a:extLst>
                </a:gridCol>
                <a:gridCol w="973636">
                  <a:extLst>
                    <a:ext uri="{9D8B030D-6E8A-4147-A177-3AD203B41FA5}">
                      <a16:colId xmlns:a16="http://schemas.microsoft.com/office/drawing/2014/main" val="3502891220"/>
                    </a:ext>
                  </a:extLst>
                </a:gridCol>
                <a:gridCol w="1674465">
                  <a:extLst>
                    <a:ext uri="{9D8B030D-6E8A-4147-A177-3AD203B41FA5}">
                      <a16:colId xmlns:a16="http://schemas.microsoft.com/office/drawing/2014/main" val="705097646"/>
                    </a:ext>
                  </a:extLst>
                </a:gridCol>
              </a:tblGrid>
              <a:tr h="29996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1" u="none" strike="noStrike" dirty="0">
                          <a:effectLst/>
                        </a:rPr>
                        <a:t>End Customer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1" u="none" strike="noStrike" dirty="0">
                          <a:effectLst/>
                        </a:rPr>
                        <a:t>Location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 dirty="0">
                          <a:effectLst/>
                        </a:rPr>
                        <a:t>Qty. Bldgs.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 dirty="0">
                          <a:effectLst/>
                        </a:rPr>
                        <a:t>Tonnage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 dirty="0">
                          <a:effectLst/>
                        </a:rPr>
                        <a:t>Status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22" marR="6122" marT="6122" marB="0" anchor="ctr"/>
                </a:tc>
                <a:extLst>
                  <a:ext uri="{0D108BD9-81ED-4DB2-BD59-A6C34878D82A}">
                    <a16:rowId xmlns:a16="http://schemas.microsoft.com/office/drawing/2014/main" val="3182490906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Serverfarm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Hockley, TX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5,000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Active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extLst>
                  <a:ext uri="{0D108BD9-81ED-4DB2-BD59-A6C34878D82A}">
                    <a16:rowId xmlns:a16="http://schemas.microsoft.com/office/drawing/2014/main" val="3941424468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AWS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Spotsylvania, VA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2,200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Active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extLst>
                  <a:ext uri="{0D108BD9-81ED-4DB2-BD59-A6C34878D82A}">
                    <a16:rowId xmlns:a16="http://schemas.microsoft.com/office/drawing/2014/main" val="880540481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AWS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Marysville, OH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1,800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Active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extLst>
                  <a:ext uri="{0D108BD9-81ED-4DB2-BD59-A6C34878D82A}">
                    <a16:rowId xmlns:a16="http://schemas.microsoft.com/office/drawing/2014/main" val="2800364787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QTS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Cedar Rapids, IA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10,200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Active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extLst>
                  <a:ext uri="{0D108BD9-81ED-4DB2-BD59-A6C34878D82A}">
                    <a16:rowId xmlns:a16="http://schemas.microsoft.com/office/drawing/2014/main" val="2595623830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 dirty="0" err="1">
                          <a:effectLst/>
                        </a:rPr>
                        <a:t>EdgeConneX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New Albany, OH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8,500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73465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Active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extLst>
                  <a:ext uri="{0D108BD9-81ED-4DB2-BD59-A6C34878D82A}">
                    <a16:rowId xmlns:a16="http://schemas.microsoft.com/office/drawing/2014/main" val="722868322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SDC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Auburn, VA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23,300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Active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extLst>
                  <a:ext uri="{0D108BD9-81ED-4DB2-BD59-A6C34878D82A}">
                    <a16:rowId xmlns:a16="http://schemas.microsoft.com/office/drawing/2014/main" val="1713522888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Meta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Holly Ridge, LA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14,300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Active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extLst>
                  <a:ext uri="{0D108BD9-81ED-4DB2-BD59-A6C34878D82A}">
                    <a16:rowId xmlns:a16="http://schemas.microsoft.com/office/drawing/2014/main" val="2908487788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Switch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Reno, NV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11,300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Complete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extLst>
                  <a:ext uri="{0D108BD9-81ED-4DB2-BD59-A6C34878D82A}">
                    <a16:rowId xmlns:a16="http://schemas.microsoft.com/office/drawing/2014/main" val="642858995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AWS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Reno, NV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2,300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Complete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extLst>
                  <a:ext uri="{0D108BD9-81ED-4DB2-BD59-A6C34878D82A}">
                    <a16:rowId xmlns:a16="http://schemas.microsoft.com/office/drawing/2014/main" val="706612003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DLR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Hillsboro, OR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4,500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Complete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extLst>
                  <a:ext uri="{0D108BD9-81ED-4DB2-BD59-A6C34878D82A}">
                    <a16:rowId xmlns:a16="http://schemas.microsoft.com/office/drawing/2014/main" val="253986795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QTS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Goodyear, AZ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12,000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Complete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extLst>
                  <a:ext uri="{0D108BD9-81ED-4DB2-BD59-A6C34878D82A}">
                    <a16:rowId xmlns:a16="http://schemas.microsoft.com/office/drawing/2014/main" val="263035998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Google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New Albany, OH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1,100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73465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Complete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extLst>
                  <a:ext uri="{0D108BD9-81ED-4DB2-BD59-A6C34878D82A}">
                    <a16:rowId xmlns:a16="http://schemas.microsoft.com/office/drawing/2014/main" val="1094994804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Google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Clarksville, TN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5,600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73465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Complete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extLst>
                  <a:ext uri="{0D108BD9-81ED-4DB2-BD59-A6C34878D82A}">
                    <a16:rowId xmlns:a16="http://schemas.microsoft.com/office/drawing/2014/main" val="1389011495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24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102,100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73465" marT="612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2" marR="6122" marT="6122" marB="0" anchor="ctr"/>
                </a:tc>
                <a:extLst>
                  <a:ext uri="{0D108BD9-81ED-4DB2-BD59-A6C34878D82A}">
                    <a16:rowId xmlns:a16="http://schemas.microsoft.com/office/drawing/2014/main" val="3201076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8966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16380" y="-22860"/>
            <a:ext cx="6705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Project Big Bird   Tracy, CA</a:t>
            </a:r>
          </a:p>
          <a:p>
            <a:pPr lvl="0"/>
            <a:r>
              <a:rPr lang="en-US" sz="1600" b="1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3,800,000 SF   26,000 Tons</a:t>
            </a:r>
          </a:p>
          <a:p>
            <a:pPr lvl="0"/>
            <a:endParaRPr lang="en-US" sz="2400">
              <a:solidFill>
                <a:schemeClr val="bg1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0731" y="644327"/>
            <a:ext cx="8001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400" b="1" dirty="0"/>
              <a:t>Current Market Focus:</a:t>
            </a:r>
          </a:p>
          <a:p>
            <a:pPr>
              <a:spcBef>
                <a:spcPts val="1800"/>
              </a:spcBef>
            </a:pPr>
            <a:r>
              <a:rPr lang="en-US" dirty="0"/>
              <a:t>	Data Centers</a:t>
            </a:r>
          </a:p>
          <a:p>
            <a:pPr>
              <a:spcBef>
                <a:spcPts val="1800"/>
              </a:spcBef>
            </a:pPr>
            <a:r>
              <a:rPr lang="en-US" dirty="0"/>
              <a:t>	Semi-Conductor Plants</a:t>
            </a:r>
          </a:p>
          <a:p>
            <a:pPr>
              <a:spcBef>
                <a:spcPts val="1800"/>
              </a:spcBef>
            </a:pPr>
            <a:r>
              <a:rPr lang="en-US" dirty="0"/>
              <a:t>	Advanced Manufacturing</a:t>
            </a:r>
          </a:p>
          <a:p>
            <a:pPr>
              <a:spcBef>
                <a:spcPts val="1800"/>
              </a:spcBef>
            </a:pPr>
            <a:r>
              <a:rPr lang="en-US" dirty="0"/>
              <a:t>	Pharmaceutical</a:t>
            </a:r>
          </a:p>
          <a:p>
            <a:pPr>
              <a:spcBef>
                <a:spcPts val="1800"/>
              </a:spcBef>
            </a:pPr>
            <a:r>
              <a:rPr lang="en-US" dirty="0"/>
              <a:t>	Warehouse / Distribution</a:t>
            </a:r>
          </a:p>
          <a:p>
            <a:pPr>
              <a:spcBef>
                <a:spcPts val="1800"/>
              </a:spcBef>
            </a:pPr>
            <a:r>
              <a:rPr lang="en-US" dirty="0"/>
              <a:t>	Convention Centers</a:t>
            </a:r>
          </a:p>
          <a:p>
            <a:pPr>
              <a:spcBef>
                <a:spcPts val="1800"/>
              </a:spcBef>
            </a:pPr>
            <a:r>
              <a:rPr lang="en-US" dirty="0"/>
              <a:t>	Healthcare</a:t>
            </a:r>
          </a:p>
          <a:p>
            <a:pPr>
              <a:spcBef>
                <a:spcPts val="1800"/>
              </a:spcBef>
            </a:pPr>
            <a:r>
              <a:rPr lang="en-US" dirty="0"/>
              <a:t>	Steel Mills  </a:t>
            </a:r>
          </a:p>
        </p:txBody>
      </p:sp>
    </p:spTree>
    <p:extLst>
      <p:ext uri="{BB962C8B-B14F-4D97-AF65-F5344CB8AC3E}">
        <p14:creationId xmlns:p14="http://schemas.microsoft.com/office/powerpoint/2010/main" val="2589967836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Lexicon">
      <a:dk1>
        <a:srgbClr val="000000"/>
      </a:dk1>
      <a:lt1>
        <a:srgbClr val="FFFFFF"/>
      </a:lt1>
      <a:dk2>
        <a:srgbClr val="27282D"/>
      </a:dk2>
      <a:lt2>
        <a:srgbClr val="E0E0E0"/>
      </a:lt2>
      <a:accent1>
        <a:srgbClr val="0075C9"/>
      </a:accent1>
      <a:accent2>
        <a:srgbClr val="231F20"/>
      </a:accent2>
      <a:accent3>
        <a:srgbClr val="44D5DC"/>
      </a:accent3>
      <a:accent4>
        <a:srgbClr val="FE9E43"/>
      </a:accent4>
      <a:accent5>
        <a:srgbClr val="FEFFFE"/>
      </a:accent5>
      <a:accent6>
        <a:srgbClr val="FFFFFF"/>
      </a:accent6>
      <a:hlink>
        <a:srgbClr val="44D5DC"/>
      </a:hlink>
      <a:folHlink>
        <a:srgbClr val="94C9C2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270FE098B3904A8FDD64C8FA2AB0BE" ma:contentTypeVersion="6" ma:contentTypeDescription="Create a new document." ma:contentTypeScope="" ma:versionID="29cdb89da045441837fcf088931e781b">
  <xsd:schema xmlns:xsd="http://www.w3.org/2001/XMLSchema" xmlns:xs="http://www.w3.org/2001/XMLSchema" xmlns:p="http://schemas.microsoft.com/office/2006/metadata/properties" xmlns:ns2="02873437-809f-4084-8987-a0c9862c8d1c" xmlns:ns3="512f2a97-d182-4e44-aff6-111f76cf09b6" targetNamespace="http://schemas.microsoft.com/office/2006/metadata/properties" ma:root="true" ma:fieldsID="f9220b3c5983dac0af6e2ce3d33c223d" ns2:_="" ns3:_="">
    <xsd:import namespace="02873437-809f-4084-8987-a0c9862c8d1c"/>
    <xsd:import namespace="512f2a97-d182-4e44-aff6-111f76cf09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873437-809f-4084-8987-a0c9862c8d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2f2a97-d182-4e44-aff6-111f76cf09b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E01DA2-F9A9-402C-80E4-4EC35231D16B}">
  <ds:schemaRefs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512f2a97-d182-4e44-aff6-111f76cf09b6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02873437-809f-4084-8987-a0c9862c8d1c"/>
  </ds:schemaRefs>
</ds:datastoreItem>
</file>

<file path=customXml/itemProps2.xml><?xml version="1.0" encoding="utf-8"?>
<ds:datastoreItem xmlns:ds="http://schemas.openxmlformats.org/officeDocument/2006/customXml" ds:itemID="{B48C9873-61DF-4E6F-BA92-E5D765D827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E6E2A0-2895-44FA-A10D-05F3660B88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873437-809f-4084-8987-a0c9862c8d1c"/>
    <ds:schemaRef ds:uri="512f2a97-d182-4e44-aff6-111f76cf09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</TotalTime>
  <Words>1375</Words>
  <Application>Microsoft Macintosh PowerPoint</Application>
  <PresentationFormat>Widescreen</PresentationFormat>
  <Paragraphs>413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Aptos Narrow</vt:lpstr>
      <vt:lpstr>Arial</vt:lpstr>
      <vt:lpstr>Calibri</vt:lpstr>
      <vt:lpstr>Franklin Gothic Book</vt:lpstr>
      <vt:lpstr>Raleway</vt:lpstr>
      <vt:lpstr>Raleway ExtraBold</vt:lpstr>
      <vt:lpstr>Raleway Light</vt:lpstr>
      <vt:lpstr>Raleway SemiBold</vt:lpstr>
      <vt:lpstr>Wingdings</vt:lpstr>
      <vt:lpstr>Crop</vt:lpstr>
      <vt:lpstr>PowerPoint Presentation</vt:lpstr>
      <vt:lpstr>FABRICATION 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e-Commerce Fulfillment Centers</vt:lpstr>
      <vt:lpstr>e-Commerce Fulfillment Centers</vt:lpstr>
      <vt:lpstr>e-Commerce Fulfillment Centers</vt:lpstr>
      <vt:lpstr>e-Commerce Fulfillment Centers</vt:lpstr>
      <vt:lpstr>Semi-Conductor Plants</vt:lpstr>
      <vt:lpstr>Semi-Conductor Plants</vt:lpstr>
      <vt:lpstr>Semi-Conductor Plants</vt:lpstr>
      <vt:lpstr>Battery Plants</vt:lpstr>
      <vt:lpstr>Battery Plants</vt:lpstr>
      <vt:lpstr>Electric Vehicle Plants</vt:lpstr>
      <vt:lpstr>Electric Vehicle Plants</vt:lpstr>
      <vt:lpstr>Electric Vehicle Plants</vt:lpstr>
      <vt:lpstr>Electric Vehicle Plants</vt:lpstr>
      <vt:lpstr>Electric Vehicle Plants</vt:lpstr>
      <vt:lpstr>Electric Vehicle Plants</vt:lpstr>
      <vt:lpstr>PowerPoint Presentation</vt:lpstr>
      <vt:lpstr>Healthcare </vt:lpstr>
      <vt:lpstr>Healthcare </vt:lpstr>
      <vt:lpstr>Steel Mills </vt:lpstr>
      <vt:lpstr>Steel Mills </vt:lpstr>
      <vt:lpstr>PowerPoint Presentation</vt:lpstr>
      <vt:lpstr>Thank you. </vt:lpstr>
    </vt:vector>
  </TitlesOfParts>
  <Company>Lexicon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Lexicon’s Fall Protection</dc:title>
  <dc:creator>Justin Lareau</dc:creator>
  <cp:lastModifiedBy>Camryn Eustace</cp:lastModifiedBy>
  <cp:revision>9</cp:revision>
  <dcterms:created xsi:type="dcterms:W3CDTF">2021-04-28T11:12:06Z</dcterms:created>
  <dcterms:modified xsi:type="dcterms:W3CDTF">2026-01-30T21:50:22Z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0x01010061270FE098B3904A8FDD64C8FA2AB0BE</vt:lpwstr>
  </property>
</Properties>
</file>